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70" r:id="rId3"/>
    <p:sldId id="296" r:id="rId4"/>
    <p:sldId id="297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2" r:id="rId19"/>
    <p:sldId id="273" r:id="rId20"/>
    <p:sldId id="274" r:id="rId21"/>
    <p:sldId id="275" r:id="rId22"/>
    <p:sldId id="299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2" r:id="rId39"/>
    <p:sldId id="291" r:id="rId40"/>
    <p:sldId id="293" r:id="rId41"/>
    <p:sldId id="294" r:id="rId42"/>
    <p:sldId id="295" r:id="rId43"/>
    <p:sldId id="300" r:id="rId44"/>
    <p:sldId id="298" r:id="rId45"/>
    <p:sldId id="271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4660"/>
  </p:normalViewPr>
  <p:slideViewPr>
    <p:cSldViewPr snapToGrid="0">
      <p:cViewPr varScale="1">
        <p:scale>
          <a:sx n="69" d="100"/>
          <a:sy n="69" d="100"/>
        </p:scale>
        <p:origin x="8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3EAAC7-D8B9-4007-B168-6A9424E5CBB5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3FE57279-9BC5-4309-A134-5138AB6B75C9}">
      <dgm:prSet custT="1"/>
      <dgm:spPr/>
      <dgm:t>
        <a:bodyPr/>
        <a:lstStyle/>
        <a:p>
          <a:pPr algn="ctr" rtl="0"/>
          <a:r>
            <a:rPr lang="ru-RU" sz="36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Государственные службы по охране здоровья и безопасности граждан</a:t>
          </a:r>
          <a:endParaRPr lang="ru-RU" sz="3600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626EC1-DED8-497A-9B2C-4EA3C30CCB3F}" type="parTrans" cxnId="{6A5ED12B-4C3D-48A0-8D31-7A61957F217D}">
      <dgm:prSet/>
      <dgm:spPr/>
      <dgm:t>
        <a:bodyPr/>
        <a:lstStyle/>
        <a:p>
          <a:endParaRPr lang="ru-RU"/>
        </a:p>
      </dgm:t>
    </dgm:pt>
    <dgm:pt modelId="{815E1FF1-9E98-4B3B-B056-0C0EEFF2E9F7}" type="sibTrans" cxnId="{6A5ED12B-4C3D-48A0-8D31-7A61957F217D}">
      <dgm:prSet/>
      <dgm:spPr/>
      <dgm:t>
        <a:bodyPr/>
        <a:lstStyle/>
        <a:p>
          <a:endParaRPr lang="ru-RU"/>
        </a:p>
      </dgm:t>
    </dgm:pt>
    <dgm:pt modelId="{6763A71B-065D-428A-AB47-7070C83F493C}" type="pres">
      <dgm:prSet presAssocID="{053EAAC7-D8B9-4007-B168-6A9424E5CBB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FF9CAAE-22B6-4DC2-A3EE-55CD60DCF900}" type="pres">
      <dgm:prSet presAssocID="{3FE57279-9BC5-4309-A134-5138AB6B75C9}" presName="parentText" presStyleLbl="node1" presStyleIdx="0" presStyleCnt="1" custLinFactNeighborX="547" custLinFactNeighborY="-105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4F394D2-BCBB-4644-96D8-A1821E230B7E}" type="presOf" srcId="{053EAAC7-D8B9-4007-B168-6A9424E5CBB5}" destId="{6763A71B-065D-428A-AB47-7070C83F493C}" srcOrd="0" destOrd="0" presId="urn:microsoft.com/office/officeart/2005/8/layout/vList2"/>
    <dgm:cxn modelId="{6A5ED12B-4C3D-48A0-8D31-7A61957F217D}" srcId="{053EAAC7-D8B9-4007-B168-6A9424E5CBB5}" destId="{3FE57279-9BC5-4309-A134-5138AB6B75C9}" srcOrd="0" destOrd="0" parTransId="{15626EC1-DED8-497A-9B2C-4EA3C30CCB3F}" sibTransId="{815E1FF1-9E98-4B3B-B056-0C0EEFF2E9F7}"/>
    <dgm:cxn modelId="{BF73ABBB-1D4F-4BB8-AE05-8147939A8FF3}" type="presOf" srcId="{3FE57279-9BC5-4309-A134-5138AB6B75C9}" destId="{DFF9CAAE-22B6-4DC2-A3EE-55CD60DCF900}" srcOrd="0" destOrd="0" presId="urn:microsoft.com/office/officeart/2005/8/layout/vList2"/>
    <dgm:cxn modelId="{85787A9E-5F3A-468D-8F90-7F9E2AE42EC9}" type="presParOf" srcId="{6763A71B-065D-428A-AB47-7070C83F493C}" destId="{DFF9CAAE-22B6-4DC2-A3EE-55CD60DCF90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85787C-DE38-4EF8-969A-045B80773FDE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8CF1523A-565B-49DF-B498-4069FBFB02F9}">
      <dgm:prSet custT="1"/>
      <dgm:spPr/>
      <dgm:t>
        <a:bodyPr/>
        <a:lstStyle/>
        <a:p>
          <a:pPr rtl="0"/>
          <a:r>
            <a:rPr lang="ru-RU" sz="3200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Цель исследования:</a:t>
          </a:r>
          <a:endParaRPr lang="ru-RU" sz="3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4BF317-F429-4D01-BAF9-A24BF240EE04}" type="parTrans" cxnId="{2324FA29-F62D-4046-96AE-2041AEA4C653}">
      <dgm:prSet/>
      <dgm:spPr/>
      <dgm:t>
        <a:bodyPr/>
        <a:lstStyle/>
        <a:p>
          <a:endParaRPr lang="ru-RU"/>
        </a:p>
      </dgm:t>
    </dgm:pt>
    <dgm:pt modelId="{4B0F0609-93DC-4C1E-A828-E16EA0D70982}" type="sibTrans" cxnId="{2324FA29-F62D-4046-96AE-2041AEA4C653}">
      <dgm:prSet/>
      <dgm:spPr/>
      <dgm:t>
        <a:bodyPr/>
        <a:lstStyle/>
        <a:p>
          <a:endParaRPr lang="ru-RU"/>
        </a:p>
      </dgm:t>
    </dgm:pt>
    <dgm:pt modelId="{685A87D0-0783-4A7A-92B1-1B3C4D44DFC4}" type="pres">
      <dgm:prSet presAssocID="{0985787C-DE38-4EF8-969A-045B80773FD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57B7244-A131-4903-8675-A834B3C48F5A}" type="pres">
      <dgm:prSet presAssocID="{8CF1523A-565B-49DF-B498-4069FBFB02F9}" presName="parentText" presStyleLbl="node1" presStyleIdx="0" presStyleCnt="1" custLinFactNeighborX="-273" custLinFactNeighborY="-605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324FA29-F62D-4046-96AE-2041AEA4C653}" srcId="{0985787C-DE38-4EF8-969A-045B80773FDE}" destId="{8CF1523A-565B-49DF-B498-4069FBFB02F9}" srcOrd="0" destOrd="0" parTransId="{A54BF317-F429-4D01-BAF9-A24BF240EE04}" sibTransId="{4B0F0609-93DC-4C1E-A828-E16EA0D70982}"/>
    <dgm:cxn modelId="{00D8962F-0BF8-4D46-BD95-58434949D9A0}" type="presOf" srcId="{8CF1523A-565B-49DF-B498-4069FBFB02F9}" destId="{957B7244-A131-4903-8675-A834B3C48F5A}" srcOrd="0" destOrd="0" presId="urn:microsoft.com/office/officeart/2005/8/layout/vList2"/>
    <dgm:cxn modelId="{491451A7-C28E-4513-A8BA-AED1B572429F}" type="presOf" srcId="{0985787C-DE38-4EF8-969A-045B80773FDE}" destId="{685A87D0-0783-4A7A-92B1-1B3C4D44DFC4}" srcOrd="0" destOrd="0" presId="urn:microsoft.com/office/officeart/2005/8/layout/vList2"/>
    <dgm:cxn modelId="{0E995BA2-55C4-47D4-879A-6BFFF47899C5}" type="presParOf" srcId="{685A87D0-0783-4A7A-92B1-1B3C4D44DFC4}" destId="{957B7244-A131-4903-8675-A834B3C48F5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562605-72DC-4D6C-A7E2-4FBAD7A88402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B2B5443C-50C7-4911-AE02-0B37FD1AC846}">
      <dgm:prSet custT="1"/>
      <dgm:spPr/>
      <dgm:t>
        <a:bodyPr/>
        <a:lstStyle/>
        <a:p>
          <a:pPr rtl="0"/>
          <a:r>
            <a:rPr lang="ru-RU" sz="3200" u="sng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Задачи исследования:</a:t>
          </a:r>
          <a:endParaRPr lang="ru-RU" sz="3200" u="sng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AEF692-EA0C-46BD-8560-8D5C9D1FE9A2}" type="parTrans" cxnId="{C1403913-CBCD-4112-BFBC-F71F7D2E3EC0}">
      <dgm:prSet/>
      <dgm:spPr/>
      <dgm:t>
        <a:bodyPr/>
        <a:lstStyle/>
        <a:p>
          <a:endParaRPr lang="ru-RU"/>
        </a:p>
      </dgm:t>
    </dgm:pt>
    <dgm:pt modelId="{A5BDBAB6-5472-4466-9373-D9D04D278DA2}" type="sibTrans" cxnId="{C1403913-CBCD-4112-BFBC-F71F7D2E3EC0}">
      <dgm:prSet/>
      <dgm:spPr/>
      <dgm:t>
        <a:bodyPr/>
        <a:lstStyle/>
        <a:p>
          <a:endParaRPr lang="ru-RU"/>
        </a:p>
      </dgm:t>
    </dgm:pt>
    <dgm:pt modelId="{246D4EFE-0F93-4E7A-868D-EF64EE00DEB3}" type="pres">
      <dgm:prSet presAssocID="{49562605-72DC-4D6C-A7E2-4FBAD7A8840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F1720FB-36AA-42E0-B674-6469ECBAA550}" type="pres">
      <dgm:prSet presAssocID="{B2B5443C-50C7-4911-AE02-0B37FD1AC846}" presName="parentText" presStyleLbl="node1" presStyleIdx="0" presStyleCnt="1" custLinFactNeighborY="-2941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9ACD317-09B8-477B-94A3-85209FEE4D60}" type="presOf" srcId="{49562605-72DC-4D6C-A7E2-4FBAD7A88402}" destId="{246D4EFE-0F93-4E7A-868D-EF64EE00DEB3}" srcOrd="0" destOrd="0" presId="urn:microsoft.com/office/officeart/2005/8/layout/vList2"/>
    <dgm:cxn modelId="{C1403913-CBCD-4112-BFBC-F71F7D2E3EC0}" srcId="{49562605-72DC-4D6C-A7E2-4FBAD7A88402}" destId="{B2B5443C-50C7-4911-AE02-0B37FD1AC846}" srcOrd="0" destOrd="0" parTransId="{EAAEF692-EA0C-46BD-8560-8D5C9D1FE9A2}" sibTransId="{A5BDBAB6-5472-4466-9373-D9D04D278DA2}"/>
    <dgm:cxn modelId="{DFEF5E93-65B2-456E-AF6B-2ECA1B046E83}" type="presOf" srcId="{B2B5443C-50C7-4911-AE02-0B37FD1AC846}" destId="{CF1720FB-36AA-42E0-B674-6469ECBAA550}" srcOrd="0" destOrd="0" presId="urn:microsoft.com/office/officeart/2005/8/layout/vList2"/>
    <dgm:cxn modelId="{1E89D216-0195-44CC-83ED-DF35D2D80440}" type="presParOf" srcId="{246D4EFE-0F93-4E7A-868D-EF64EE00DEB3}" destId="{CF1720FB-36AA-42E0-B674-6469ECBAA55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9D5FE1-F9BD-4B25-8F14-F50E6FAF8654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A27992D1-A126-451E-A8D9-5994B3EA767C}">
      <dgm:prSet/>
      <dgm:spPr/>
      <dgm:t>
        <a:bodyPr/>
        <a:lstStyle/>
        <a:p>
          <a:pPr rtl="0"/>
          <a:r>
            <a:rPr lang="ru-RU" dirty="0" smtClean="0"/>
            <a:t>Изучение различной литературы и работа с интернет – ресурсами</a:t>
          </a:r>
          <a:endParaRPr lang="ru-RU" dirty="0"/>
        </a:p>
      </dgm:t>
    </dgm:pt>
    <dgm:pt modelId="{79EAD419-9A44-4AD6-806F-9700F81926E2}" type="parTrans" cxnId="{B52D6048-7F17-4429-A744-386B5D6D2B7D}">
      <dgm:prSet/>
      <dgm:spPr/>
      <dgm:t>
        <a:bodyPr/>
        <a:lstStyle/>
        <a:p>
          <a:endParaRPr lang="ru-RU"/>
        </a:p>
      </dgm:t>
    </dgm:pt>
    <dgm:pt modelId="{18D9FDE8-8053-4749-9B5D-37B9B69B2DC4}" type="sibTrans" cxnId="{B52D6048-7F17-4429-A744-386B5D6D2B7D}">
      <dgm:prSet/>
      <dgm:spPr/>
      <dgm:t>
        <a:bodyPr/>
        <a:lstStyle/>
        <a:p>
          <a:endParaRPr lang="ru-RU"/>
        </a:p>
      </dgm:t>
    </dgm:pt>
    <dgm:pt modelId="{D6BC1CAD-6BE4-44A7-B3D7-88E659A89C7A}">
      <dgm:prSet/>
      <dgm:spPr/>
      <dgm:t>
        <a:bodyPr/>
        <a:lstStyle/>
        <a:p>
          <a:pPr rtl="0"/>
          <a:r>
            <a:rPr lang="ru-RU" smtClean="0"/>
            <a:t>Сбор необходимой информации из различных источников и исследование документов</a:t>
          </a:r>
          <a:endParaRPr lang="ru-RU"/>
        </a:p>
      </dgm:t>
    </dgm:pt>
    <dgm:pt modelId="{C45E0461-032C-44A2-8101-62D6D4B9BE94}" type="parTrans" cxnId="{C8347223-7768-4652-813B-FA547398BC10}">
      <dgm:prSet/>
      <dgm:spPr/>
      <dgm:t>
        <a:bodyPr/>
        <a:lstStyle/>
        <a:p>
          <a:endParaRPr lang="ru-RU"/>
        </a:p>
      </dgm:t>
    </dgm:pt>
    <dgm:pt modelId="{E1C1BACA-21EA-4D84-87BB-50540EC3DB12}" type="sibTrans" cxnId="{C8347223-7768-4652-813B-FA547398BC10}">
      <dgm:prSet/>
      <dgm:spPr/>
      <dgm:t>
        <a:bodyPr/>
        <a:lstStyle/>
        <a:p>
          <a:endParaRPr lang="ru-RU"/>
        </a:p>
      </dgm:t>
    </dgm:pt>
    <dgm:pt modelId="{036E0CA2-C0F3-4AF4-A4FA-A6870B1B1183}">
      <dgm:prSet/>
      <dgm:spPr/>
      <dgm:t>
        <a:bodyPr/>
        <a:lstStyle/>
        <a:p>
          <a:pPr rtl="0"/>
          <a:r>
            <a:rPr lang="ru-RU" smtClean="0"/>
            <a:t>Обобщение и систематизация полученных данных</a:t>
          </a:r>
          <a:endParaRPr lang="ru-RU"/>
        </a:p>
      </dgm:t>
    </dgm:pt>
    <dgm:pt modelId="{E3BBF67E-7D71-43BA-B651-6EA6EF192317}" type="parTrans" cxnId="{3B8CFE9B-2DBB-40A4-88B9-3A2A966AA828}">
      <dgm:prSet/>
      <dgm:spPr/>
      <dgm:t>
        <a:bodyPr/>
        <a:lstStyle/>
        <a:p>
          <a:endParaRPr lang="ru-RU"/>
        </a:p>
      </dgm:t>
    </dgm:pt>
    <dgm:pt modelId="{900EF9D6-21BE-4DF3-9D8F-0A8BA5D9845F}" type="sibTrans" cxnId="{3B8CFE9B-2DBB-40A4-88B9-3A2A966AA828}">
      <dgm:prSet/>
      <dgm:spPr/>
      <dgm:t>
        <a:bodyPr/>
        <a:lstStyle/>
        <a:p>
          <a:endParaRPr lang="ru-RU"/>
        </a:p>
      </dgm:t>
    </dgm:pt>
    <dgm:pt modelId="{06E57AA1-A770-42A4-8C04-864B25C21365}" type="pres">
      <dgm:prSet presAssocID="{AA9D5FE1-F9BD-4B25-8F14-F50E6FAF865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F2F84B3-9752-4D24-B558-184095FD2F1C}" type="pres">
      <dgm:prSet presAssocID="{A27992D1-A126-451E-A8D9-5994B3EA767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49B26AD-5890-48BC-B24E-E4491D4E7D0E}" type="pres">
      <dgm:prSet presAssocID="{18D9FDE8-8053-4749-9B5D-37B9B69B2DC4}" presName="spacer" presStyleCnt="0"/>
      <dgm:spPr/>
    </dgm:pt>
    <dgm:pt modelId="{E05314A1-E719-439E-BBA3-7834850AB4A9}" type="pres">
      <dgm:prSet presAssocID="{D6BC1CAD-6BE4-44A7-B3D7-88E659A89C7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48AB49E-661A-4816-9338-318F986CD811}" type="pres">
      <dgm:prSet presAssocID="{E1C1BACA-21EA-4D84-87BB-50540EC3DB12}" presName="spacer" presStyleCnt="0"/>
      <dgm:spPr/>
    </dgm:pt>
    <dgm:pt modelId="{C6A06BED-6816-4AC9-A93D-6876AC919654}" type="pres">
      <dgm:prSet presAssocID="{036E0CA2-C0F3-4AF4-A4FA-A6870B1B118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8347223-7768-4652-813B-FA547398BC10}" srcId="{AA9D5FE1-F9BD-4B25-8F14-F50E6FAF8654}" destId="{D6BC1CAD-6BE4-44A7-B3D7-88E659A89C7A}" srcOrd="1" destOrd="0" parTransId="{C45E0461-032C-44A2-8101-62D6D4B9BE94}" sibTransId="{E1C1BACA-21EA-4D84-87BB-50540EC3DB12}"/>
    <dgm:cxn modelId="{FA3751A1-6B5A-4611-85C6-88B60BBA45DA}" type="presOf" srcId="{036E0CA2-C0F3-4AF4-A4FA-A6870B1B1183}" destId="{C6A06BED-6816-4AC9-A93D-6876AC919654}" srcOrd="0" destOrd="0" presId="urn:microsoft.com/office/officeart/2005/8/layout/vList2"/>
    <dgm:cxn modelId="{B52D6048-7F17-4429-A744-386B5D6D2B7D}" srcId="{AA9D5FE1-F9BD-4B25-8F14-F50E6FAF8654}" destId="{A27992D1-A126-451E-A8D9-5994B3EA767C}" srcOrd="0" destOrd="0" parTransId="{79EAD419-9A44-4AD6-806F-9700F81926E2}" sibTransId="{18D9FDE8-8053-4749-9B5D-37B9B69B2DC4}"/>
    <dgm:cxn modelId="{4C9DE43E-E1CF-43C8-AC8D-CC74901F55CE}" type="presOf" srcId="{A27992D1-A126-451E-A8D9-5994B3EA767C}" destId="{9F2F84B3-9752-4D24-B558-184095FD2F1C}" srcOrd="0" destOrd="0" presId="urn:microsoft.com/office/officeart/2005/8/layout/vList2"/>
    <dgm:cxn modelId="{9278F192-DB95-421F-AC1D-3C469E75FF76}" type="presOf" srcId="{AA9D5FE1-F9BD-4B25-8F14-F50E6FAF8654}" destId="{06E57AA1-A770-42A4-8C04-864B25C21365}" srcOrd="0" destOrd="0" presId="urn:microsoft.com/office/officeart/2005/8/layout/vList2"/>
    <dgm:cxn modelId="{0FE10FB3-C661-4681-9F22-0B0D3A3C9E96}" type="presOf" srcId="{D6BC1CAD-6BE4-44A7-B3D7-88E659A89C7A}" destId="{E05314A1-E719-439E-BBA3-7834850AB4A9}" srcOrd="0" destOrd="0" presId="urn:microsoft.com/office/officeart/2005/8/layout/vList2"/>
    <dgm:cxn modelId="{3B8CFE9B-2DBB-40A4-88B9-3A2A966AA828}" srcId="{AA9D5FE1-F9BD-4B25-8F14-F50E6FAF8654}" destId="{036E0CA2-C0F3-4AF4-A4FA-A6870B1B1183}" srcOrd="2" destOrd="0" parTransId="{E3BBF67E-7D71-43BA-B651-6EA6EF192317}" sibTransId="{900EF9D6-21BE-4DF3-9D8F-0A8BA5D9845F}"/>
    <dgm:cxn modelId="{E9107FB9-16AF-4BBD-95CB-071D2B1AEADF}" type="presParOf" srcId="{06E57AA1-A770-42A4-8C04-864B25C21365}" destId="{9F2F84B3-9752-4D24-B558-184095FD2F1C}" srcOrd="0" destOrd="0" presId="urn:microsoft.com/office/officeart/2005/8/layout/vList2"/>
    <dgm:cxn modelId="{30F447DB-59B6-4FCE-B82A-BBA85EA7D7B2}" type="presParOf" srcId="{06E57AA1-A770-42A4-8C04-864B25C21365}" destId="{549B26AD-5890-48BC-B24E-E4491D4E7D0E}" srcOrd="1" destOrd="0" presId="urn:microsoft.com/office/officeart/2005/8/layout/vList2"/>
    <dgm:cxn modelId="{2CCFF4F5-8C66-401B-9428-8E4EED2E7F3D}" type="presParOf" srcId="{06E57AA1-A770-42A4-8C04-864B25C21365}" destId="{E05314A1-E719-439E-BBA3-7834850AB4A9}" srcOrd="2" destOrd="0" presId="urn:microsoft.com/office/officeart/2005/8/layout/vList2"/>
    <dgm:cxn modelId="{EA36E01A-9BEA-401F-9DC3-7B690172B437}" type="presParOf" srcId="{06E57AA1-A770-42A4-8C04-864B25C21365}" destId="{C48AB49E-661A-4816-9338-318F986CD811}" srcOrd="3" destOrd="0" presId="urn:microsoft.com/office/officeart/2005/8/layout/vList2"/>
    <dgm:cxn modelId="{1BCE5998-3432-4C20-9848-FFC527FD32F2}" type="presParOf" srcId="{06E57AA1-A770-42A4-8C04-864B25C21365}" destId="{C6A06BED-6816-4AC9-A93D-6876AC91965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FA92B9-76E4-439E-95C7-6E70EE7D5382}" type="doc">
      <dgm:prSet loTypeId="urn:microsoft.com/office/officeart/2005/8/layout/process1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07BB61E-4181-4A85-9261-62E12D569B7C}">
      <dgm:prSet custT="1"/>
      <dgm:spPr/>
      <dgm:t>
        <a:bodyPr/>
        <a:lstStyle/>
        <a:p>
          <a:pPr rtl="0"/>
          <a:r>
            <a:rPr lang="ru-RU" sz="2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Сбор, а так же анализ всей информации, полученной из различных источников</a:t>
          </a:r>
          <a:endParaRPr lang="ru-RU" sz="2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96BC33-4626-49F2-87C9-6D4A63C0433C}" type="parTrans" cxnId="{41584A9E-D372-442C-B624-CDAB2EEC51B0}">
      <dgm:prSet/>
      <dgm:spPr/>
      <dgm:t>
        <a:bodyPr/>
        <a:lstStyle/>
        <a:p>
          <a:endParaRPr lang="ru-RU"/>
        </a:p>
      </dgm:t>
    </dgm:pt>
    <dgm:pt modelId="{B363351C-5AE1-45CB-8BC9-821950548CC4}" type="sibTrans" cxnId="{41584A9E-D372-442C-B624-CDAB2EEC51B0}">
      <dgm:prSet/>
      <dgm:spPr/>
      <dgm:t>
        <a:bodyPr/>
        <a:lstStyle/>
        <a:p>
          <a:endParaRPr lang="ru-RU"/>
        </a:p>
      </dgm:t>
    </dgm:pt>
    <dgm:pt modelId="{A073BEF9-AB34-45F3-865B-ECAF1EA27795}">
      <dgm:prSet custT="1"/>
      <dgm:spPr/>
      <dgm:t>
        <a:bodyPr/>
        <a:lstStyle/>
        <a:p>
          <a:pPr rtl="0"/>
          <a:r>
            <a:rPr lang="ru-RU" sz="2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Оформление исследовательской работы с выводами о проделанном пути</a:t>
          </a:r>
          <a:endParaRPr lang="ru-RU" sz="2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40DD4C-864B-47F6-BE47-7D9C2D63980D}" type="parTrans" cxnId="{1946C3C9-8FB0-44F2-9ED0-5D6321208BA1}">
      <dgm:prSet/>
      <dgm:spPr/>
      <dgm:t>
        <a:bodyPr/>
        <a:lstStyle/>
        <a:p>
          <a:endParaRPr lang="ru-RU"/>
        </a:p>
      </dgm:t>
    </dgm:pt>
    <dgm:pt modelId="{553BA759-1B59-4AFD-90AF-6AD06C1B6B55}" type="sibTrans" cxnId="{1946C3C9-8FB0-44F2-9ED0-5D6321208BA1}">
      <dgm:prSet/>
      <dgm:spPr/>
      <dgm:t>
        <a:bodyPr/>
        <a:lstStyle/>
        <a:p>
          <a:endParaRPr lang="ru-RU"/>
        </a:p>
      </dgm:t>
    </dgm:pt>
    <dgm:pt modelId="{53C1B272-68A4-45CB-BFE9-2D85370A0E30}">
      <dgm:prSet custT="1"/>
      <dgm:spPr/>
      <dgm:t>
        <a:bodyPr/>
        <a:lstStyle/>
        <a:p>
          <a:pPr rtl="0"/>
          <a:r>
            <a:rPr lang="ru-RU" sz="2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Презентация проекта перед аудиторией</a:t>
          </a:r>
          <a:endParaRPr lang="ru-RU" sz="2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9285F3D-0531-4FFA-8F31-39A03FD6A83C}" type="parTrans" cxnId="{77019BE2-7378-4D68-B87F-A8DFFCA5CFCB}">
      <dgm:prSet/>
      <dgm:spPr/>
      <dgm:t>
        <a:bodyPr/>
        <a:lstStyle/>
        <a:p>
          <a:endParaRPr lang="ru-RU"/>
        </a:p>
      </dgm:t>
    </dgm:pt>
    <dgm:pt modelId="{4B43B01B-9B92-40CB-84C7-6550E3550E61}" type="sibTrans" cxnId="{77019BE2-7378-4D68-B87F-A8DFFCA5CFCB}">
      <dgm:prSet/>
      <dgm:spPr/>
      <dgm:t>
        <a:bodyPr/>
        <a:lstStyle/>
        <a:p>
          <a:endParaRPr lang="ru-RU"/>
        </a:p>
      </dgm:t>
    </dgm:pt>
    <dgm:pt modelId="{A1393F95-D9BC-47B8-9758-DCD257009DAC}">
      <dgm:prSet custT="1"/>
      <dgm:spPr/>
      <dgm:t>
        <a:bodyPr/>
        <a:lstStyle/>
        <a:p>
          <a:pPr rtl="0"/>
          <a:r>
            <a:rPr lang="ru-RU" sz="2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Отправка работы жюри</a:t>
          </a:r>
          <a:endParaRPr lang="ru-RU" sz="2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CDEBEE-BAD3-4089-8BE8-561438951DA5}" type="parTrans" cxnId="{07B74D68-D814-49A3-ACB4-7DCFD3715E7C}">
      <dgm:prSet/>
      <dgm:spPr/>
      <dgm:t>
        <a:bodyPr/>
        <a:lstStyle/>
        <a:p>
          <a:endParaRPr lang="ru-RU"/>
        </a:p>
      </dgm:t>
    </dgm:pt>
    <dgm:pt modelId="{48F3FCAE-301D-43FB-BFA8-48CE681F8A5C}" type="sibTrans" cxnId="{07B74D68-D814-49A3-ACB4-7DCFD3715E7C}">
      <dgm:prSet/>
      <dgm:spPr/>
      <dgm:t>
        <a:bodyPr/>
        <a:lstStyle/>
        <a:p>
          <a:endParaRPr lang="ru-RU"/>
        </a:p>
      </dgm:t>
    </dgm:pt>
    <dgm:pt modelId="{35B95250-1163-4D6D-AE42-C5B3854877DC}" type="pres">
      <dgm:prSet presAssocID="{A9FA92B9-76E4-439E-95C7-6E70EE7D538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E23B38B-758B-4B30-A049-276B3B1A9232}" type="pres">
      <dgm:prSet presAssocID="{607BB61E-4181-4A85-9261-62E12D569B7C}" presName="node" presStyleLbl="node1" presStyleIdx="0" presStyleCnt="4" custScaleX="125184" custScaleY="1610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6A37648-FE2B-4007-AB70-2BF68F3D347D}" type="pres">
      <dgm:prSet presAssocID="{B363351C-5AE1-45CB-8BC9-821950548CC4}" presName="sibTrans" presStyleLbl="sibTrans2D1" presStyleIdx="0" presStyleCnt="3"/>
      <dgm:spPr/>
      <dgm:t>
        <a:bodyPr/>
        <a:lstStyle/>
        <a:p>
          <a:endParaRPr lang="ru-RU"/>
        </a:p>
      </dgm:t>
    </dgm:pt>
    <dgm:pt modelId="{9B88D6B7-FBAA-4C06-BEC3-09D649A9C1F5}" type="pres">
      <dgm:prSet presAssocID="{B363351C-5AE1-45CB-8BC9-821950548CC4}" presName="connectorText" presStyleLbl="sibTrans2D1" presStyleIdx="0" presStyleCnt="3"/>
      <dgm:spPr/>
      <dgm:t>
        <a:bodyPr/>
        <a:lstStyle/>
        <a:p>
          <a:endParaRPr lang="ru-RU"/>
        </a:p>
      </dgm:t>
    </dgm:pt>
    <dgm:pt modelId="{465BDC76-09A2-4DB1-B92C-C6B6925F53A0}" type="pres">
      <dgm:prSet presAssocID="{A073BEF9-AB34-45F3-865B-ECAF1EA27795}" presName="node" presStyleLbl="node1" presStyleIdx="1" presStyleCnt="4" custScaleX="131223" custScaleY="1610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9E82DEE-C2F1-471E-AC84-7145576DA061}" type="pres">
      <dgm:prSet presAssocID="{553BA759-1B59-4AFD-90AF-6AD06C1B6B55}" presName="sibTrans" presStyleLbl="sibTrans2D1" presStyleIdx="1" presStyleCnt="3"/>
      <dgm:spPr/>
      <dgm:t>
        <a:bodyPr/>
        <a:lstStyle/>
        <a:p>
          <a:endParaRPr lang="ru-RU"/>
        </a:p>
      </dgm:t>
    </dgm:pt>
    <dgm:pt modelId="{40229401-2A6C-4074-BDE2-50B485593B15}" type="pres">
      <dgm:prSet presAssocID="{553BA759-1B59-4AFD-90AF-6AD06C1B6B55}" presName="connectorText" presStyleLbl="sibTrans2D1" presStyleIdx="1" presStyleCnt="3"/>
      <dgm:spPr/>
      <dgm:t>
        <a:bodyPr/>
        <a:lstStyle/>
        <a:p>
          <a:endParaRPr lang="ru-RU"/>
        </a:p>
      </dgm:t>
    </dgm:pt>
    <dgm:pt modelId="{46F917BF-053C-4596-B67E-88330FA3CF0E}" type="pres">
      <dgm:prSet presAssocID="{53C1B272-68A4-45CB-BFE9-2D85370A0E30}" presName="node" presStyleLbl="node1" presStyleIdx="2" presStyleCnt="4" custScaleX="96504" custScaleY="159004" custLinFactNeighborX="12995" custLinFactNeighborY="-233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31F2F97-621C-4E1B-AAFA-38BD6C38D589}" type="pres">
      <dgm:prSet presAssocID="{4B43B01B-9B92-40CB-84C7-6550E3550E61}" presName="sibTrans" presStyleLbl="sibTrans2D1" presStyleIdx="2" presStyleCnt="3"/>
      <dgm:spPr/>
      <dgm:t>
        <a:bodyPr/>
        <a:lstStyle/>
        <a:p>
          <a:endParaRPr lang="ru-RU"/>
        </a:p>
      </dgm:t>
    </dgm:pt>
    <dgm:pt modelId="{EB2829D1-0459-48E0-A670-A40C66A84BF3}" type="pres">
      <dgm:prSet presAssocID="{4B43B01B-9B92-40CB-84C7-6550E3550E61}" presName="connectorText" presStyleLbl="sibTrans2D1" presStyleIdx="2" presStyleCnt="3"/>
      <dgm:spPr/>
      <dgm:t>
        <a:bodyPr/>
        <a:lstStyle/>
        <a:p>
          <a:endParaRPr lang="ru-RU"/>
        </a:p>
      </dgm:t>
    </dgm:pt>
    <dgm:pt modelId="{0812382C-25B8-4FF1-B806-ED603B112CC9}" type="pres">
      <dgm:prSet presAssocID="{A1393F95-D9BC-47B8-9758-DCD257009DAC}" presName="node" presStyleLbl="node1" presStyleIdx="3" presStyleCnt="4" custScaleX="74180" custScaleY="15900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0DFC2D9-33D3-472A-B281-91E82A505EDB}" type="presOf" srcId="{553BA759-1B59-4AFD-90AF-6AD06C1B6B55}" destId="{40229401-2A6C-4074-BDE2-50B485593B15}" srcOrd="1" destOrd="0" presId="urn:microsoft.com/office/officeart/2005/8/layout/process1"/>
    <dgm:cxn modelId="{C67A51D1-BFCD-4F1F-87F8-6B3DE8474437}" type="presOf" srcId="{607BB61E-4181-4A85-9261-62E12D569B7C}" destId="{1E23B38B-758B-4B30-A049-276B3B1A9232}" srcOrd="0" destOrd="0" presId="urn:microsoft.com/office/officeart/2005/8/layout/process1"/>
    <dgm:cxn modelId="{07B74D68-D814-49A3-ACB4-7DCFD3715E7C}" srcId="{A9FA92B9-76E4-439E-95C7-6E70EE7D5382}" destId="{A1393F95-D9BC-47B8-9758-DCD257009DAC}" srcOrd="3" destOrd="0" parTransId="{C2CDEBEE-BAD3-4089-8BE8-561438951DA5}" sibTransId="{48F3FCAE-301D-43FB-BFA8-48CE681F8A5C}"/>
    <dgm:cxn modelId="{723471DC-945C-44B9-ADFA-FDAC96C202C2}" type="presOf" srcId="{A1393F95-D9BC-47B8-9758-DCD257009DAC}" destId="{0812382C-25B8-4FF1-B806-ED603B112CC9}" srcOrd="0" destOrd="0" presId="urn:microsoft.com/office/officeart/2005/8/layout/process1"/>
    <dgm:cxn modelId="{86A6953F-DACC-4D19-92C6-34EDE93993AF}" type="presOf" srcId="{B363351C-5AE1-45CB-8BC9-821950548CC4}" destId="{9B88D6B7-FBAA-4C06-BEC3-09D649A9C1F5}" srcOrd="1" destOrd="0" presId="urn:microsoft.com/office/officeart/2005/8/layout/process1"/>
    <dgm:cxn modelId="{4F57753C-7AEC-4BFA-B694-B3AFB409C9A2}" type="presOf" srcId="{B363351C-5AE1-45CB-8BC9-821950548CC4}" destId="{F6A37648-FE2B-4007-AB70-2BF68F3D347D}" srcOrd="0" destOrd="0" presId="urn:microsoft.com/office/officeart/2005/8/layout/process1"/>
    <dgm:cxn modelId="{125CE410-9E56-47F6-9A35-3C81E78B3134}" type="presOf" srcId="{4B43B01B-9B92-40CB-84C7-6550E3550E61}" destId="{831F2F97-621C-4E1B-AAFA-38BD6C38D589}" srcOrd="0" destOrd="0" presId="urn:microsoft.com/office/officeart/2005/8/layout/process1"/>
    <dgm:cxn modelId="{91FA805A-B73C-4868-A751-D509E1D7F8A2}" type="presOf" srcId="{53C1B272-68A4-45CB-BFE9-2D85370A0E30}" destId="{46F917BF-053C-4596-B67E-88330FA3CF0E}" srcOrd="0" destOrd="0" presId="urn:microsoft.com/office/officeart/2005/8/layout/process1"/>
    <dgm:cxn modelId="{388ED498-AA58-46E6-BFC5-DBB9D45AED73}" type="presOf" srcId="{553BA759-1B59-4AFD-90AF-6AD06C1B6B55}" destId="{99E82DEE-C2F1-471E-AC84-7145576DA061}" srcOrd="0" destOrd="0" presId="urn:microsoft.com/office/officeart/2005/8/layout/process1"/>
    <dgm:cxn modelId="{77019BE2-7378-4D68-B87F-A8DFFCA5CFCB}" srcId="{A9FA92B9-76E4-439E-95C7-6E70EE7D5382}" destId="{53C1B272-68A4-45CB-BFE9-2D85370A0E30}" srcOrd="2" destOrd="0" parTransId="{09285F3D-0531-4FFA-8F31-39A03FD6A83C}" sibTransId="{4B43B01B-9B92-40CB-84C7-6550E3550E61}"/>
    <dgm:cxn modelId="{A410A289-4254-45F6-95A6-439B20FFEC31}" type="presOf" srcId="{4B43B01B-9B92-40CB-84C7-6550E3550E61}" destId="{EB2829D1-0459-48E0-A670-A40C66A84BF3}" srcOrd="1" destOrd="0" presId="urn:microsoft.com/office/officeart/2005/8/layout/process1"/>
    <dgm:cxn modelId="{54D02165-B00E-4837-B6AC-F0121FE0AFDE}" type="presOf" srcId="{A073BEF9-AB34-45F3-865B-ECAF1EA27795}" destId="{465BDC76-09A2-4DB1-B92C-C6B6925F53A0}" srcOrd="0" destOrd="0" presId="urn:microsoft.com/office/officeart/2005/8/layout/process1"/>
    <dgm:cxn modelId="{1946C3C9-8FB0-44F2-9ED0-5D6321208BA1}" srcId="{A9FA92B9-76E4-439E-95C7-6E70EE7D5382}" destId="{A073BEF9-AB34-45F3-865B-ECAF1EA27795}" srcOrd="1" destOrd="0" parTransId="{9840DD4C-864B-47F6-BE47-7D9C2D63980D}" sibTransId="{553BA759-1B59-4AFD-90AF-6AD06C1B6B55}"/>
    <dgm:cxn modelId="{41584A9E-D372-442C-B624-CDAB2EEC51B0}" srcId="{A9FA92B9-76E4-439E-95C7-6E70EE7D5382}" destId="{607BB61E-4181-4A85-9261-62E12D569B7C}" srcOrd="0" destOrd="0" parTransId="{9F96BC33-4626-49F2-87C9-6D4A63C0433C}" sibTransId="{B363351C-5AE1-45CB-8BC9-821950548CC4}"/>
    <dgm:cxn modelId="{8A17F445-6690-4B12-AD35-575C07AFE973}" type="presOf" srcId="{A9FA92B9-76E4-439E-95C7-6E70EE7D5382}" destId="{35B95250-1163-4D6D-AE42-C5B3854877DC}" srcOrd="0" destOrd="0" presId="urn:microsoft.com/office/officeart/2005/8/layout/process1"/>
    <dgm:cxn modelId="{E6430CEF-BEFA-4E3A-BA00-AE65C4BC93D2}" type="presParOf" srcId="{35B95250-1163-4D6D-AE42-C5B3854877DC}" destId="{1E23B38B-758B-4B30-A049-276B3B1A9232}" srcOrd="0" destOrd="0" presId="urn:microsoft.com/office/officeart/2005/8/layout/process1"/>
    <dgm:cxn modelId="{96F7001F-AFB0-45DC-9B3F-1B62791CAFA4}" type="presParOf" srcId="{35B95250-1163-4D6D-AE42-C5B3854877DC}" destId="{F6A37648-FE2B-4007-AB70-2BF68F3D347D}" srcOrd="1" destOrd="0" presId="urn:microsoft.com/office/officeart/2005/8/layout/process1"/>
    <dgm:cxn modelId="{6CB659FC-9193-424F-9510-610DEA6E9040}" type="presParOf" srcId="{F6A37648-FE2B-4007-AB70-2BF68F3D347D}" destId="{9B88D6B7-FBAA-4C06-BEC3-09D649A9C1F5}" srcOrd="0" destOrd="0" presId="urn:microsoft.com/office/officeart/2005/8/layout/process1"/>
    <dgm:cxn modelId="{F30E6880-1BA5-4408-9AF0-A95E3BA89BED}" type="presParOf" srcId="{35B95250-1163-4D6D-AE42-C5B3854877DC}" destId="{465BDC76-09A2-4DB1-B92C-C6B6925F53A0}" srcOrd="2" destOrd="0" presId="urn:microsoft.com/office/officeart/2005/8/layout/process1"/>
    <dgm:cxn modelId="{34266B4D-4621-4593-97C0-057CFC9B2E2A}" type="presParOf" srcId="{35B95250-1163-4D6D-AE42-C5B3854877DC}" destId="{99E82DEE-C2F1-471E-AC84-7145576DA061}" srcOrd="3" destOrd="0" presId="urn:microsoft.com/office/officeart/2005/8/layout/process1"/>
    <dgm:cxn modelId="{D9DEB18B-B7FD-492D-A117-03A58D7A3CFA}" type="presParOf" srcId="{99E82DEE-C2F1-471E-AC84-7145576DA061}" destId="{40229401-2A6C-4074-BDE2-50B485593B15}" srcOrd="0" destOrd="0" presId="urn:microsoft.com/office/officeart/2005/8/layout/process1"/>
    <dgm:cxn modelId="{4DED25D1-EA4D-4722-B677-77E98D20E93C}" type="presParOf" srcId="{35B95250-1163-4D6D-AE42-C5B3854877DC}" destId="{46F917BF-053C-4596-B67E-88330FA3CF0E}" srcOrd="4" destOrd="0" presId="urn:microsoft.com/office/officeart/2005/8/layout/process1"/>
    <dgm:cxn modelId="{C52EE26E-7148-4AF5-A045-0113ACE4DC1C}" type="presParOf" srcId="{35B95250-1163-4D6D-AE42-C5B3854877DC}" destId="{831F2F97-621C-4E1B-AAFA-38BD6C38D589}" srcOrd="5" destOrd="0" presId="urn:microsoft.com/office/officeart/2005/8/layout/process1"/>
    <dgm:cxn modelId="{24D2FDF7-BACE-4E00-A9E6-837D767EB926}" type="presParOf" srcId="{831F2F97-621C-4E1B-AAFA-38BD6C38D589}" destId="{EB2829D1-0459-48E0-A670-A40C66A84BF3}" srcOrd="0" destOrd="0" presId="urn:microsoft.com/office/officeart/2005/8/layout/process1"/>
    <dgm:cxn modelId="{DFE3FA97-A9BC-4080-AE44-33C1D3D0F3F3}" type="presParOf" srcId="{35B95250-1163-4D6D-AE42-C5B3854877DC}" destId="{0812382C-25B8-4FF1-B806-ED603B112CC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0FE65E6-12D7-4BBE-A0D2-7F0E61F1403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3C4DFD7-32EB-4F1B-AC9A-7605648B7067}">
      <dgm:prSet custT="1"/>
      <dgm:spPr/>
      <dgm:t>
        <a:bodyPr/>
        <a:lstStyle/>
        <a:p>
          <a:pPr algn="just" rtl="0"/>
          <a:r>
            <a:rPr lang="ru-RU" sz="3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Прочитав очень много различных ресурсов о государственных службах по охране здоровья и безопасности граждан, я могу сделать самый главный вывод: в данную структуру входит очень много структур, направленных на решение различных проблем на территории нашей страны. Каждая структура выполняет определенные функции и задачи.</a:t>
          </a:r>
          <a:endParaRPr lang="ru-RU" sz="3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F57780-E2FB-4026-9B4B-0EDF81A10EBD}" type="parTrans" cxnId="{89BE300C-AE6F-43DB-A6FF-E8D551AFB540}">
      <dgm:prSet/>
      <dgm:spPr/>
      <dgm:t>
        <a:bodyPr/>
        <a:lstStyle/>
        <a:p>
          <a:endParaRPr lang="ru-RU"/>
        </a:p>
      </dgm:t>
    </dgm:pt>
    <dgm:pt modelId="{4AC51120-0EFB-49EC-B421-E3715539323B}" type="sibTrans" cxnId="{89BE300C-AE6F-43DB-A6FF-E8D551AFB540}">
      <dgm:prSet/>
      <dgm:spPr/>
      <dgm:t>
        <a:bodyPr/>
        <a:lstStyle/>
        <a:p>
          <a:endParaRPr lang="ru-RU"/>
        </a:p>
      </dgm:t>
    </dgm:pt>
    <dgm:pt modelId="{BEBC2FA6-CEFC-4C1C-BCCB-A75AC35E6BBC}" type="pres">
      <dgm:prSet presAssocID="{30FE65E6-12D7-4BBE-A0D2-7F0E61F1403F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9F7092B1-57AF-4CEF-B093-E7B020EC077C}" type="pres">
      <dgm:prSet presAssocID="{63C4DFD7-32EB-4F1B-AC9A-7605648B7067}" presName="thickLine" presStyleLbl="alignNode1" presStyleIdx="0" presStyleCnt="1"/>
      <dgm:spPr/>
    </dgm:pt>
    <dgm:pt modelId="{D6D70D9A-0225-472C-A21D-4921694A7F46}" type="pres">
      <dgm:prSet presAssocID="{63C4DFD7-32EB-4F1B-AC9A-7605648B7067}" presName="horz1" presStyleCnt="0"/>
      <dgm:spPr/>
    </dgm:pt>
    <dgm:pt modelId="{102DFA5B-C229-4CF8-83B3-E949742FC8C3}" type="pres">
      <dgm:prSet presAssocID="{63C4DFD7-32EB-4F1B-AC9A-7605648B7067}" presName="tx1" presStyleLbl="revTx" presStyleIdx="0" presStyleCnt="1" custLinFactNeighborX="139"/>
      <dgm:spPr/>
      <dgm:t>
        <a:bodyPr/>
        <a:lstStyle/>
        <a:p>
          <a:endParaRPr lang="ru-RU"/>
        </a:p>
      </dgm:t>
    </dgm:pt>
    <dgm:pt modelId="{6BDB5BF1-4E27-4B30-A603-041C6B87DF61}" type="pres">
      <dgm:prSet presAssocID="{63C4DFD7-32EB-4F1B-AC9A-7605648B7067}" presName="vert1" presStyleCnt="0"/>
      <dgm:spPr/>
    </dgm:pt>
  </dgm:ptLst>
  <dgm:cxnLst>
    <dgm:cxn modelId="{89BE300C-AE6F-43DB-A6FF-E8D551AFB540}" srcId="{30FE65E6-12D7-4BBE-A0D2-7F0E61F1403F}" destId="{63C4DFD7-32EB-4F1B-AC9A-7605648B7067}" srcOrd="0" destOrd="0" parTransId="{C6F57780-E2FB-4026-9B4B-0EDF81A10EBD}" sibTransId="{4AC51120-0EFB-49EC-B421-E3715539323B}"/>
    <dgm:cxn modelId="{AF46C22A-DCC2-4F7F-926E-43E84428E772}" type="presOf" srcId="{63C4DFD7-32EB-4F1B-AC9A-7605648B7067}" destId="{102DFA5B-C229-4CF8-83B3-E949742FC8C3}" srcOrd="0" destOrd="0" presId="urn:microsoft.com/office/officeart/2008/layout/LinedList"/>
    <dgm:cxn modelId="{F7929DE8-00FC-4A3F-A20A-BC15C8C9273F}" type="presOf" srcId="{30FE65E6-12D7-4BBE-A0D2-7F0E61F1403F}" destId="{BEBC2FA6-CEFC-4C1C-BCCB-A75AC35E6BBC}" srcOrd="0" destOrd="0" presId="urn:microsoft.com/office/officeart/2008/layout/LinedList"/>
    <dgm:cxn modelId="{DE282CBD-5B03-49F7-B34B-924EA744F403}" type="presParOf" srcId="{BEBC2FA6-CEFC-4C1C-BCCB-A75AC35E6BBC}" destId="{9F7092B1-57AF-4CEF-B093-E7B020EC077C}" srcOrd="0" destOrd="0" presId="urn:microsoft.com/office/officeart/2008/layout/LinedList"/>
    <dgm:cxn modelId="{9E392301-35FD-4C90-B880-1F6C5C3124EF}" type="presParOf" srcId="{BEBC2FA6-CEFC-4C1C-BCCB-A75AC35E6BBC}" destId="{D6D70D9A-0225-472C-A21D-4921694A7F46}" srcOrd="1" destOrd="0" presId="urn:microsoft.com/office/officeart/2008/layout/LinedList"/>
    <dgm:cxn modelId="{AEA8D963-C501-41C6-99D1-0FE62CD5FEAC}" type="presParOf" srcId="{D6D70D9A-0225-472C-A21D-4921694A7F46}" destId="{102DFA5B-C229-4CF8-83B3-E949742FC8C3}" srcOrd="0" destOrd="0" presId="urn:microsoft.com/office/officeart/2008/layout/LinedList"/>
    <dgm:cxn modelId="{2F6393A5-CBB7-4827-B552-9621BD01862D}" type="presParOf" srcId="{D6D70D9A-0225-472C-A21D-4921694A7F46}" destId="{6BDB5BF1-4E27-4B30-A603-041C6B87DF6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F9CAAE-22B6-4DC2-A3EE-55CD60DCF900}">
      <dsp:nvSpPr>
        <dsp:cNvPr id="0" name=""/>
        <dsp:cNvSpPr/>
      </dsp:nvSpPr>
      <dsp:spPr>
        <a:xfrm>
          <a:off x="0" y="0"/>
          <a:ext cx="9693437" cy="1076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600" i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Государственные службы по охране здоровья и безопасности граждан</a:t>
          </a:r>
          <a:endParaRPr lang="ru-RU" sz="36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2532" y="52532"/>
        <a:ext cx="9588373" cy="9710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B7244-A131-4903-8675-A834B3C48F5A}">
      <dsp:nvSpPr>
        <dsp:cNvPr id="0" name=""/>
        <dsp:cNvSpPr/>
      </dsp:nvSpPr>
      <dsp:spPr>
        <a:xfrm>
          <a:off x="0" y="0"/>
          <a:ext cx="11595958" cy="6485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u="sng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Цель исследования:</a:t>
          </a:r>
          <a:endParaRPr lang="ru-RU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660" y="31660"/>
        <a:ext cx="11532638" cy="5852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1720FB-36AA-42E0-B674-6469ECBAA550}">
      <dsp:nvSpPr>
        <dsp:cNvPr id="0" name=""/>
        <dsp:cNvSpPr/>
      </dsp:nvSpPr>
      <dsp:spPr>
        <a:xfrm>
          <a:off x="0" y="0"/>
          <a:ext cx="11595958" cy="6895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u="sng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Задачи исследования:</a:t>
          </a:r>
          <a:endParaRPr lang="ru-RU" sz="3200" u="sng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663" y="33663"/>
        <a:ext cx="11528632" cy="6222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F84B3-9752-4D24-B558-184095FD2F1C}">
      <dsp:nvSpPr>
        <dsp:cNvPr id="0" name=""/>
        <dsp:cNvSpPr/>
      </dsp:nvSpPr>
      <dsp:spPr>
        <a:xfrm>
          <a:off x="0" y="14218"/>
          <a:ext cx="11804073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smtClean="0"/>
            <a:t>Изучение различной литературы и работа с интернет – ресурсами</a:t>
          </a:r>
          <a:endParaRPr lang="ru-RU" sz="2300" kern="1200" dirty="0"/>
        </a:p>
      </dsp:txBody>
      <dsp:txXfrm>
        <a:off x="26930" y="41148"/>
        <a:ext cx="11750213" cy="497795"/>
      </dsp:txXfrm>
    </dsp:sp>
    <dsp:sp modelId="{E05314A1-E719-439E-BBA3-7834850AB4A9}">
      <dsp:nvSpPr>
        <dsp:cNvPr id="0" name=""/>
        <dsp:cNvSpPr/>
      </dsp:nvSpPr>
      <dsp:spPr>
        <a:xfrm>
          <a:off x="0" y="632113"/>
          <a:ext cx="11804073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smtClean="0"/>
            <a:t>Сбор необходимой информации из различных источников и исследование документов</a:t>
          </a:r>
          <a:endParaRPr lang="ru-RU" sz="2300" kern="1200"/>
        </a:p>
      </dsp:txBody>
      <dsp:txXfrm>
        <a:off x="26930" y="659043"/>
        <a:ext cx="11750213" cy="497795"/>
      </dsp:txXfrm>
    </dsp:sp>
    <dsp:sp modelId="{C6A06BED-6816-4AC9-A93D-6876AC919654}">
      <dsp:nvSpPr>
        <dsp:cNvPr id="0" name=""/>
        <dsp:cNvSpPr/>
      </dsp:nvSpPr>
      <dsp:spPr>
        <a:xfrm>
          <a:off x="0" y="1250008"/>
          <a:ext cx="11804073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smtClean="0"/>
            <a:t>Обобщение и систематизация полученных данных</a:t>
          </a:r>
          <a:endParaRPr lang="ru-RU" sz="2300" kern="1200"/>
        </a:p>
      </dsp:txBody>
      <dsp:txXfrm>
        <a:off x="26930" y="1276938"/>
        <a:ext cx="11750213" cy="4977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23B38B-758B-4B30-A049-276B3B1A9232}">
      <dsp:nvSpPr>
        <dsp:cNvPr id="0" name=""/>
        <dsp:cNvSpPr/>
      </dsp:nvSpPr>
      <dsp:spPr>
        <a:xfrm>
          <a:off x="11175" y="0"/>
          <a:ext cx="2695864" cy="17353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Сбор, а так же анализ всей информации, полученной из различных источников</a:t>
          </a:r>
          <a:endParaRPr lang="ru-RU" sz="2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003" y="50828"/>
        <a:ext cx="2594208" cy="1633731"/>
      </dsp:txXfrm>
    </dsp:sp>
    <dsp:sp modelId="{F6A37648-FE2B-4007-AB70-2BF68F3D347D}">
      <dsp:nvSpPr>
        <dsp:cNvPr id="0" name=""/>
        <dsp:cNvSpPr/>
      </dsp:nvSpPr>
      <dsp:spPr>
        <a:xfrm>
          <a:off x="2922391" y="600656"/>
          <a:ext cx="456546" cy="5340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/>
        </a:p>
      </dsp:txBody>
      <dsp:txXfrm>
        <a:off x="2922391" y="707471"/>
        <a:ext cx="319582" cy="320443"/>
      </dsp:txXfrm>
    </dsp:sp>
    <dsp:sp modelId="{465BDC76-09A2-4DB1-B92C-C6B6925F53A0}">
      <dsp:nvSpPr>
        <dsp:cNvPr id="0" name=""/>
        <dsp:cNvSpPr/>
      </dsp:nvSpPr>
      <dsp:spPr>
        <a:xfrm>
          <a:off x="3568448" y="0"/>
          <a:ext cx="2825915" cy="17353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Оформление исследовательской работы с выводами о проделанном пути</a:t>
          </a:r>
          <a:endParaRPr lang="ru-RU" sz="2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19276" y="50828"/>
        <a:ext cx="2724259" cy="1633731"/>
      </dsp:txXfrm>
    </dsp:sp>
    <dsp:sp modelId="{99E82DEE-C2F1-471E-AC84-7145576DA061}">
      <dsp:nvSpPr>
        <dsp:cNvPr id="0" name=""/>
        <dsp:cNvSpPr/>
      </dsp:nvSpPr>
      <dsp:spPr>
        <a:xfrm rot="21589151">
          <a:off x="6637699" y="594615"/>
          <a:ext cx="515877" cy="5340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/>
        </a:p>
      </dsp:txBody>
      <dsp:txXfrm>
        <a:off x="6637699" y="701674"/>
        <a:ext cx="361114" cy="320443"/>
      </dsp:txXfrm>
    </dsp:sp>
    <dsp:sp modelId="{46F917BF-053C-4596-B67E-88330FA3CF0E}">
      <dsp:nvSpPr>
        <dsp:cNvPr id="0" name=""/>
        <dsp:cNvSpPr/>
      </dsp:nvSpPr>
      <dsp:spPr>
        <a:xfrm>
          <a:off x="7367712" y="0"/>
          <a:ext cx="2078234" cy="1713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Презентация проекта перед аудиторией</a:t>
          </a:r>
          <a:endParaRPr lang="ru-RU" sz="2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17906" y="50194"/>
        <a:ext cx="1977846" cy="1613378"/>
      </dsp:txXfrm>
    </dsp:sp>
    <dsp:sp modelId="{831F2F97-621C-4E1B-AAFA-38BD6C38D589}">
      <dsp:nvSpPr>
        <dsp:cNvPr id="0" name=""/>
        <dsp:cNvSpPr/>
      </dsp:nvSpPr>
      <dsp:spPr>
        <a:xfrm rot="14364">
          <a:off x="9633312" y="595800"/>
          <a:ext cx="397221" cy="5340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/>
        </a:p>
      </dsp:txBody>
      <dsp:txXfrm>
        <a:off x="9633313" y="702366"/>
        <a:ext cx="278055" cy="320443"/>
      </dsp:txXfrm>
    </dsp:sp>
    <dsp:sp modelId="{0812382C-25B8-4FF1-B806-ED603B112CC9}">
      <dsp:nvSpPr>
        <dsp:cNvPr id="0" name=""/>
        <dsp:cNvSpPr/>
      </dsp:nvSpPr>
      <dsp:spPr>
        <a:xfrm>
          <a:off x="10195415" y="10810"/>
          <a:ext cx="1597482" cy="1713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Отправка работы жюри</a:t>
          </a:r>
          <a:endParaRPr lang="ru-RU" sz="2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242204" y="57599"/>
        <a:ext cx="1503904" cy="16201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7092B1-57AF-4CEF-B093-E7B020EC077C}">
      <dsp:nvSpPr>
        <dsp:cNvPr id="0" name=""/>
        <dsp:cNvSpPr/>
      </dsp:nvSpPr>
      <dsp:spPr>
        <a:xfrm>
          <a:off x="0" y="0"/>
          <a:ext cx="99718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DFA5B-C229-4CF8-83B3-E949742FC8C3}">
      <dsp:nvSpPr>
        <dsp:cNvPr id="0" name=""/>
        <dsp:cNvSpPr/>
      </dsp:nvSpPr>
      <dsp:spPr>
        <a:xfrm>
          <a:off x="0" y="0"/>
          <a:ext cx="9971808" cy="3071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just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Прочитав очень много различных ресурсов о государственных службах по охране здоровья и безопасности граждан, я могу сделать самый главный вывод: в данную структуру входит очень много структур, направленных на решение различных проблем на территории нашей страны. Каждая структура выполняет определенные функции и задачи.</a:t>
          </a:r>
          <a:endParaRPr lang="ru-RU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9971808" cy="3071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54-33C5-4260-82DC-65D1792E0671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1B720-3F81-4406-9104-742D4AEBA956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17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54-33C5-4260-82DC-65D1792E0671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1B720-3F81-4406-9104-742D4AEBA9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34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54-33C5-4260-82DC-65D1792E0671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1B720-3F81-4406-9104-742D4AEBA9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481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54-33C5-4260-82DC-65D1792E0671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1B720-3F81-4406-9104-742D4AEBA9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433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54-33C5-4260-82DC-65D1792E0671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1B720-3F81-4406-9104-742D4AEBA956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67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54-33C5-4260-82DC-65D1792E0671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1B720-3F81-4406-9104-742D4AEBA9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43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54-33C5-4260-82DC-65D1792E0671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1B720-3F81-4406-9104-742D4AEBA9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845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54-33C5-4260-82DC-65D1792E0671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1B720-3F81-4406-9104-742D4AEBA9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7894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54-33C5-4260-82DC-65D1792E0671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1B720-3F81-4406-9104-742D4AEBA9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47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5AD3D54-33C5-4260-82DC-65D1792E0671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21B720-3F81-4406-9104-742D4AEBA9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483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AD3D54-33C5-4260-82DC-65D1792E0671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21B720-3F81-4406-9104-742D4AEBA9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84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5AD3D54-33C5-4260-82DC-65D1792E0671}" type="datetimeFigureOut">
              <a:rPr lang="ru-RU" smtClean="0"/>
              <a:t>06.02.2023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C21B720-3F81-4406-9104-742D4AEBA956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007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urok.ru/blog/glava-3-ss-3-2-gosudarstvennye-sluzhby-po-okhrane-zdorovia-i-bezopasnosti-grazhdan.html" TargetMode="External"/><Relationship Id="rId7" Type="http://schemas.openxmlformats.org/officeDocument/2006/relationships/hyperlink" Target="https://opozhare.ru/pozharnye/zadachi-protivopozharnoj-sluzhby" TargetMode="External"/><Relationship Id="rId2" Type="http://schemas.openxmlformats.org/officeDocument/2006/relationships/hyperlink" Target="https://znanio.ru/media/urok-obzh-gosudarstvennye-sluzhby-po-ohrane-zdorovya-i-bezopasnosti-grazhdan-261996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reman.club/statyi-polzovateley/pozharnaya-oxrana-ee-vidy-i-zadachi/" TargetMode="External"/><Relationship Id="rId5" Type="http://schemas.openxmlformats.org/officeDocument/2006/relationships/hyperlink" Target="https://ru.wikipedia.org/wiki/&#1063;&#1072;&#1089;&#1090;&#1085;&#1072;&#1103;_&#1087;&#1086;&#1078;&#1072;&#1088;&#1085;&#1072;&#1103;_&#1086;&#1093;&#1088;&#1072;&#1085;&#1072;" TargetMode="External"/><Relationship Id="rId4" Type="http://schemas.openxmlformats.org/officeDocument/2006/relationships/hyperlink" Target="https://nsportal.ru/shkola/osnovy-bezopasnosti-zhiznedeyatelnosti/library/2021/01/08/obzh-tema-gosudarstvennye-sluzhb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228109" y="141007"/>
            <a:ext cx="88392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 бюджетное профессиональное образовательное учреждение города Москвы «Московский автомобильно-дорожный колледж им. А.А. Николаева»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03" y="141007"/>
            <a:ext cx="1919683" cy="103662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786" y="118552"/>
            <a:ext cx="1044323" cy="122278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356019" y="4408207"/>
            <a:ext cx="75353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безопасности жизнедеятельности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Схема 12"/>
          <p:cNvGraphicFramePr/>
          <p:nvPr>
            <p:extLst>
              <p:ext uri="{D42A27DB-BD31-4B8C-83A1-F6EECF244321}">
                <p14:modId xmlns:p14="http://schemas.microsoft.com/office/powerpoint/2010/main" val="3883101383"/>
              </p:ext>
            </p:extLst>
          </p:nvPr>
        </p:nvGraphicFramePr>
        <p:xfrm>
          <a:off x="1276998" y="3167289"/>
          <a:ext cx="9693438" cy="1077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Прямоугольник 13"/>
          <p:cNvSpPr/>
          <p:nvPr/>
        </p:nvSpPr>
        <p:spPr>
          <a:xfrm>
            <a:off x="7985784" y="4998328"/>
            <a:ext cx="42062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b="1" i="1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Выполняли обучающиеся группы 1ИП1</a:t>
            </a:r>
          </a:p>
          <a:p>
            <a:pPr algn="r"/>
            <a:r>
              <a:rPr lang="ru-RU" b="1" i="1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Абрамова Александра Анатольевна</a:t>
            </a:r>
          </a:p>
          <a:p>
            <a:pPr algn="r"/>
            <a:r>
              <a:rPr lang="ru-RU" b="1" i="1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Данченко Яна Витальевна</a:t>
            </a:r>
          </a:p>
          <a:p>
            <a:pPr algn="r"/>
            <a:r>
              <a:rPr lang="ru-RU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Пермякова</a:t>
            </a:r>
            <a:r>
              <a:rPr lang="ru-RU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Евгения Алексеевна</a:t>
            </a:r>
            <a:endParaRPr lang="ru-RU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561357" y="6389316"/>
            <a:ext cx="1018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2023 год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785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23456" y="459616"/>
            <a:ext cx="105710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Пожарная охрана </a:t>
            </a:r>
            <a:r>
              <a:rPr lang="ru-RU" sz="4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подразделяется на </a:t>
            </a:r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следующие виды: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77091" y="2275299"/>
            <a:ext cx="1152698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государственная противопожарная служба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муниципальная пожарная охрана,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которая создается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органами местного самоуправления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 территории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муниципальных образований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ведомственная пожарная охрана,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создается Федеральными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органами исполнительной власти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частная пожарная охрана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добровольная пожарная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охрана - форма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участия граждан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обеспечении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первичных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мер пожарной безопасности.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285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226697" y="958334"/>
            <a:ext cx="99123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4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Государственная </a:t>
            </a:r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противопожарная </a:t>
            </a:r>
            <a:r>
              <a:rPr lang="ru-RU" sz="4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служба</a:t>
            </a:r>
            <a:endParaRPr lang="ru-RU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98763" y="2339221"/>
            <a:ext cx="66778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Государственная противопожарная служба МЧС России (ГПС МЧС </a:t>
            </a:r>
            <a:r>
              <a:rPr lang="ru-RU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России)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основной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вид государственной пожарной охраны, созданный с целью защиты жизни и здоровья людей, имущества от пожаров, организации и осуществления государственного пожарного надзора в РФ за соблюдением требований пожарной безопасности и пресечения их нарушений.</a:t>
            </a:r>
            <a:endParaRPr lang="ru-RU" sz="24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661" y="2339221"/>
            <a:ext cx="3771031" cy="35242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916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391346" y="958334"/>
            <a:ext cx="75752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4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униципальная пожарная охрана</a:t>
            </a:r>
            <a:endParaRPr lang="ru-RU" sz="4000" i="1" u="sng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89534" y="2496327"/>
            <a:ext cx="538941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Муниципальная пожарная охрана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вид пожарной охраны, создаваемый органами местного самоуправления для предупреждения и тушения пожаров на территории муниципальных образований.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637" y="2371637"/>
            <a:ext cx="4576388" cy="33579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5722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80109" y="1825402"/>
            <a:ext cx="8215745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6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Ведомственная пожарная охрана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вид пожарной охраны, которую могут создавать федеральные органы исполнительной власти, организации в целях обеспечения пожарной безопасности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ru-RU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Порядок организации, реорганизации, ликвидации органов управления и подразделений ведомственной пожарной охраны, условия осуществления их деятельности, несения службы личным составом определяются соответствующими положениями, согласованными с ГПС.</a:t>
            </a:r>
            <a:endParaRPr lang="ru-RU" sz="26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34738" y="944479"/>
            <a:ext cx="77064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Ведомственная пожарная охрана </a:t>
            </a:r>
            <a:endParaRPr lang="ru-RU" sz="4000" i="1" u="sng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159" y="2297725"/>
            <a:ext cx="2661670" cy="3548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47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80110" y="1775843"/>
            <a:ext cx="80079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Частная пожарная охрана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 пожарной охраны, деятельность которого регулируется гражданским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законодательством.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Одной из разновидностей пожарной охраны в Российской Федерации является частная пожарная охрана. Она создается в населенных пунктах и организациях и оказывает услуги по обеспечению пожарной безопасности на основе заключаемых с предприятиями договоров. Нормативы численности и технической оснащенности частной пожарной охраны устанавливаются ее собственником самостоятельно. 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92582" y="91686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Частная пожарная </a:t>
            </a:r>
            <a:r>
              <a:rPr lang="ru-RU" sz="4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охрана</a:t>
            </a:r>
            <a:endParaRPr lang="ru-RU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929" y="2479964"/>
            <a:ext cx="3013362" cy="30133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158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52118" y="928890"/>
            <a:ext cx="71899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Добровольная </a:t>
            </a:r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пожарная охрана</a:t>
            </a:r>
            <a:endParaRPr lang="ru-RU" sz="4000" i="1" u="sng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74073" y="2493496"/>
            <a:ext cx="778625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Добровольная пожарная охрана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социально ориентированные общественные объединения пожарной охраны, созданные по инициативе физических лиц и (или) юридических лиц 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общественных объединений для участия в профилактике и (или) тушении пожаров и проведении аварийно-спасательных работ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467" y="2493496"/>
            <a:ext cx="2469708" cy="31172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662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8593" y="1972478"/>
            <a:ext cx="1187291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 и реализация государственных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мер, направленных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предотвращение пожаров,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эффективности противопожарной защиты населенных пунктов и предприятий, организаций,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учреждений;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осуществление государственного пожарного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надзора;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тушение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пожаров и проведение связанных с ними первоочередных аварийно-спасательных работ в населенных пунктах и на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объектах;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профессиональная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кадров для противопожарных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аварийно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спасательных работ;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ликвидация очагов возгорания;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ведение работ по спасению людей, имущества;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взаимодействие с подразделениями при тушении пожара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66144" y="297646"/>
            <a:ext cx="102978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Основными </a:t>
            </a:r>
            <a:r>
              <a:rPr lang="ru-RU" sz="4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задачами и функциями </a:t>
            </a:r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Государственной противопожарной службы</a:t>
            </a:r>
          </a:p>
        </p:txBody>
      </p:sp>
    </p:spTree>
    <p:extLst>
      <p:ext uri="{BB962C8B-B14F-4D97-AF65-F5344CB8AC3E}">
        <p14:creationId xmlns:p14="http://schemas.microsoft.com/office/powerpoint/2010/main" val="68653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36845" y="916771"/>
            <a:ext cx="73289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Полиция Российской Федерации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38545" y="1730566"/>
            <a:ext cx="8465127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 июня 1718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году Петр I учредил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Санкт-Петербурге Главную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полицию.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Генерал-Полицмейстером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был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назначен генерал-адъютант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Антон </a:t>
            </a:r>
            <a:r>
              <a:rPr lang="ru-RU" sz="2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Мануилович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Девиер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К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концу 1718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года Персонал Полицмейстерской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канцелярии состоял,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не считая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генерал-полицмейстера, из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41 человека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(1 майора, 2 капитанов,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прапорщиков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2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вахмистров, 2 сержантов, 4 каптенармусов, 4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капралов, 22 рядовых и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писарей-подьячих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). В 1719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году полицмейстерской канцелярии дополнительно направлялось 3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поручика и 23 рядовых,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то есть ее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численность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увеличивалась до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67 человек.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764" y="2154822"/>
            <a:ext cx="2743200" cy="36450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81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2401" y="1873148"/>
            <a:ext cx="1184563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Согласно Федеральному закону «О милиции» от 18 апреля 1991 г. № 1026-1 (действует в последней редакции от 22 де­кабря 2008 г. № 272-ФЗ)</a:t>
            </a:r>
            <a:r>
              <a:rPr lang="ru-RU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полиция </a:t>
            </a:r>
            <a:r>
              <a:rPr lang="ru-RU" sz="28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Российской Федера­ции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система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«государственных органов исполнитель­ной власти, призванных защищать жизнь, здоровье, права и свободы граждан, собственность, 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нтересы общества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го­сударства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преступных и 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иных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противоправных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посяга­тельств и наделенных 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правом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применения мер принуждения» в пределах, 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установленных законом.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16272" y="972189"/>
            <a:ext cx="71709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Полиция Российской Федерации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306" y="3887207"/>
            <a:ext cx="3474263" cy="21493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3353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6266" y="1728423"/>
            <a:ext cx="1195489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уголовного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розыска;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Бюро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регистрации несчастных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случаев;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Центр по противодействию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экстремизму;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Оперативно-розыскная часть (ОРЧ) по обеспечению безопасности лиц, подлежащих государственной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защите;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Отдел оперативно-розыскной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информации;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или отдел экономической безопасности и противодействия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коррупции;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Отдел НЦБ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Интерпола;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Зональный центр кинологической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службы;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организации охраны общественного порядка и взаимодействия с органами исполнительной власти субъектов Российской Федерации и местного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самоуправления;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Отдел организации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дознания;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154140" y="1020537"/>
            <a:ext cx="78991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подразделений полиции</a:t>
            </a:r>
            <a:endParaRPr lang="ru-RU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61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4102330" y="959043"/>
            <a:ext cx="3959629" cy="578811"/>
          </a:xfrm>
        </p:spPr>
        <p:txBody>
          <a:bodyPr>
            <a:noAutofit/>
          </a:bodyPr>
          <a:lstStyle/>
          <a:p>
            <a:r>
              <a:rPr lang="ru-RU" sz="4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Учебные вопросы</a:t>
            </a:r>
            <a:endParaRPr lang="ru-RU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9271" y="1970039"/>
            <a:ext cx="1202574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Противопожарная служба Российской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Федерации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создана в целях защиты граждан, личного, общественного и государственного имущества от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пожаров;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Государственная противопожарная служба МЧС России (ГПС МЧС России) - основной вид государственной пожарной охраны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Полиция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Российской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Федерации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«государственных органов исполнитель­ной власти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Служба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скорой медицинской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помощи -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первое звено медицинского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обеспечения;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Государственная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санитарно-эпидемиологическая служба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РФ -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си­стема органов, предприятий и учреждений, действующих к целях обеспечения санитарно-эпидемиологического бла­гополучия населения и профилактики заболеваний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челове­ка;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Гидрометеорологическая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служба.</a:t>
            </a:r>
          </a:p>
        </p:txBody>
      </p:sp>
    </p:spTree>
    <p:extLst>
      <p:ext uri="{BB962C8B-B14F-4D97-AF65-F5344CB8AC3E}">
        <p14:creationId xmlns:p14="http://schemas.microsoft.com/office/powerpoint/2010/main" val="155823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6266" y="1783841"/>
            <a:ext cx="1195489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Центр временного содержания несовершеннолетних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правонарушителей;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Центр лицензионно-разрешительной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работы;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ГИБДД;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Отдел Государственной инспекции безопасности дорожного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движения:</a:t>
            </a:r>
          </a:p>
          <a:p>
            <a:pPr marL="342900" indent="-342900" algn="just" fontAlgn="base">
              <a:buFont typeface="Wingdings" panose="05000000000000000000" pitchFamily="2" charset="2"/>
              <a:buChar char="q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отделение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 пропаганде безопасности дорожного движения и анализа причин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ДТП;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Wingdings" panose="05000000000000000000" pitchFamily="2" charset="2"/>
              <a:buChar char="q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отделение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дорожного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надзора;</a:t>
            </a:r>
          </a:p>
          <a:p>
            <a:pPr marL="342900" indent="-342900" algn="just" fontAlgn="base">
              <a:buFont typeface="Wingdings" panose="05000000000000000000" pitchFamily="2" charset="2"/>
              <a:buChar char="q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отделение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технического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надзора;</a:t>
            </a:r>
          </a:p>
          <a:p>
            <a:pPr marL="342900" indent="-342900" algn="just" fontAlgn="base">
              <a:buFont typeface="Wingdings" panose="05000000000000000000" pitchFamily="2" charset="2"/>
              <a:buChar char="q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отдельный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батальон дорожно-патрульной службы Государственной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инспекции безопасности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дорожного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движения;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вневедомственной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охраны;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Оперативный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отдел;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Дежурная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часть;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154140" y="972188"/>
            <a:ext cx="78991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подразделений полиции</a:t>
            </a:r>
            <a:endParaRPr lang="ru-RU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707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6266" y="1825402"/>
            <a:ext cx="1195489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Отряд мобильный особого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назначения;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Экспертно-криминалистический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центр;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Комендантский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отдел;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Специальный отряд быстрого реагирования (СОБР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Отдел участковых уполномоченных полиции и по делам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несовершеннолетних;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Группа по организации и осуществлению административного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надзора;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Полк патрульно-постовой службы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полиции;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Отдельный батальон охраны и конвоирования подозреваемых и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обвиняемых;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Изолятор временного содержания подозреваемых и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обвиняемых;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Специальный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приемни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 для содержания лиц, арестованных в административном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порядке;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Отделение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дознания.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154140" y="972188"/>
            <a:ext cx="78991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подразделений полиции</a:t>
            </a:r>
            <a:endParaRPr lang="ru-RU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302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10"/>
            <a:ext cx="8423564" cy="686561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423564" y="983673"/>
            <a:ext cx="2795848" cy="781396"/>
          </a:xfrm>
        </p:spPr>
        <p:txBody>
          <a:bodyPr>
            <a:norm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Схематично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468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6266" y="1825402"/>
            <a:ext cx="1195489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910918" y="944479"/>
            <a:ext cx="63855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Полиция РФ предназначена: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26266" y="2256289"/>
            <a:ext cx="1195489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защиты жизни, здоровья, прав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свобод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граждан Российской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Федерации, иностранных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граждан, лиц без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гражданства </a:t>
            </a:r>
          </a:p>
          <a:p>
            <a:pPr algn="just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(далее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- граждане; лица),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</a:p>
          <a:p>
            <a:pPr algn="just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противодействия преступности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охраны общественного порядка, </a:t>
            </a:r>
          </a:p>
          <a:p>
            <a:pPr algn="just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собственности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обеспечения </a:t>
            </a:r>
          </a:p>
          <a:p>
            <a:pPr algn="just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общественной безопасности.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055" y="3118063"/>
            <a:ext cx="4388427" cy="29256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5597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817911"/>
            <a:ext cx="1209501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</a:t>
            </a: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безопасности личности; </a:t>
            </a:r>
            <a:endParaRPr lang="ru-RU" sz="2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предупреждение </a:t>
            </a: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пресечение преступлений и административных правонарушений;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выявление и раскрытие преступлений; </a:t>
            </a:r>
            <a:endParaRPr lang="ru-RU" sz="2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охрана </a:t>
            </a: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общественного порядка и обеспечение общественной безопасности;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частной, государственной, муниципальной и иных форм собственности;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оказание помощи физическим и юридическим лицам в защите их прав и законных </a:t>
            </a: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интересов;</a:t>
            </a:r>
            <a:endParaRPr lang="ru-RU" sz="2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Деятельность милиции строится в соответствии с принципами уважения прав и свобод человека и гражданина, законности, гуманизма, </a:t>
            </a: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гласности</a:t>
            </a: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личности, общества и государства </a:t>
            </a: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 противоправных </a:t>
            </a: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посягательств</a:t>
            </a: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производство дознания по </a:t>
            </a: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уголовным делам;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розыск </a:t>
            </a: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лиц</a:t>
            </a: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39637" y="889660"/>
            <a:ext cx="8700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полиции Российской Федерации </a:t>
            </a:r>
            <a:endParaRPr lang="ru-RU" sz="4000" b="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195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1859707"/>
            <a:ext cx="12081164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производство по делам об административных </a:t>
            </a: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правонарушениях, исполнение </a:t>
            </a: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административных наказаний;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правопорядка в </a:t>
            </a: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общественных местах</a:t>
            </a: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безопасности </a:t>
            </a: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дорожного движения</a:t>
            </a: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контроль за соблюдением законодательства РФ в области оборота оружия;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контроль за соблюдением законодательства РФ в частной детективной и охранной деятельности;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государственная защита потерпевших, свидетелей и иных участников судо-производства, судей, прокуроров;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осуществление экспертно-криминалистической деятельности;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 решению Президента РФ все сотрудники полиции могут участвовать в деятельности по поддержанию или восстановлению международного мира и </a:t>
            </a: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безопасности.</a:t>
            </a:r>
            <a:endParaRPr lang="ru-RU" sz="2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946920" y="916770"/>
            <a:ext cx="88521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полиции Российской </a:t>
            </a:r>
            <a:r>
              <a:rPr lang="ru-RU" sz="4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Федерации</a:t>
            </a:r>
            <a:endParaRPr lang="ru-RU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257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4692" y="1790207"/>
            <a:ext cx="118733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Стоящие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перед ней задачи российская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полиция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решает в тесном взаимодействии с другими государственными органами и организациями, общественными объединениями, тру­довыми коллективами и отдельными гражданами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Следует различать</a:t>
            </a:r>
            <a:r>
              <a:rPr lang="ru-RU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криминальную </a:t>
            </a:r>
            <a:r>
              <a:rPr lang="ru-RU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полицию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(занимается выявлением, предупреждением, пресечением и раскрытием преступлений) и</a:t>
            </a:r>
            <a:r>
              <a:rPr lang="ru-RU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полицию </a:t>
            </a:r>
            <a:r>
              <a:rPr lang="ru-RU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общественной безопасности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(за­нимается обеспечением безопасности граждан и обществен­ного порядка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/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своей деятельности криминальная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полиция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подчиняет­ся Министерству внутренних дел РФ, а милиция обществен­ной безопасности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соответствующим органам исполнитель­ной власти субъектов РФ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669916" y="972188"/>
            <a:ext cx="88521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полиции Российской </a:t>
            </a:r>
            <a:r>
              <a:rPr lang="ru-RU" sz="4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Федерации</a:t>
            </a:r>
            <a:endParaRPr lang="ru-RU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432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817915"/>
            <a:ext cx="1208116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Полиция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защищает права и свободы человека и гражда­нина независимо от пола, расы, национальности, языка, про­исхождения, имущественного и должностного положения, места жительства, отношения к религии, убеждений, при­надлежности к общественным объединениям, а также других обстоятельств.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Полиции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запрещается прибегать к пыткам, насилию, другому жестокому или унижающему человеческое достоинство обращению. Сотрудник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полиции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 всех случаях ограничения прав и свобод гражданина обязан разъяснить ему основание и повод такого ограничения, а также возни­кающие в связи с этим его права и обязанности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669916" y="972188"/>
            <a:ext cx="88521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полиции Российской </a:t>
            </a:r>
            <a:r>
              <a:rPr lang="ru-RU" sz="4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Федерации</a:t>
            </a:r>
            <a:endParaRPr lang="ru-RU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39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0835" y="1735494"/>
            <a:ext cx="11970327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Задержанные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лицией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лица могут реализовать установ­ленное законом право на юридическую помощь. По их прось­бе (а в случае задержания несовершеннолетних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обяза­тельном порядке) о задержании сообщается родственникам либо администрации по месту работы или учебы.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Полиция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обязана обеспечить лицу возможность ознакомления с до­кументами и материалами, в которых непосредственно за­трагиваются его права и свободы, если иное не предусмотре­но законом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Полиция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не имеет права собирать, хранить, использовать и распространять информацию о частной жизни лица без его согласия, за исключением случаев, предусмотренных феде­ральным законом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669916" y="972188"/>
            <a:ext cx="88521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полиции Российской </a:t>
            </a:r>
            <a:r>
              <a:rPr lang="ru-RU" sz="4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Федерации</a:t>
            </a:r>
            <a:endParaRPr lang="ru-RU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13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119746" y="902962"/>
            <a:ext cx="83265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Служба скорой </a:t>
            </a:r>
            <a:r>
              <a:rPr lang="ru-RU" sz="4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медицинской помощи</a:t>
            </a:r>
            <a:endParaRPr lang="ru-RU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6982" y="1787505"/>
            <a:ext cx="119980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общедоступная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больница созданная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государством для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страждущих была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открыта в Петербурге в 1779 году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 набережной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реки Фонтанки. Она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получила название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Обуховская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», так как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она располагалась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рядом с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проспектом </a:t>
            </a:r>
            <a:r>
              <a:rPr lang="ru-RU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Обуховский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мост. Эта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больница была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маленькая, как в прочем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все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больницы того времени,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ней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было всего 160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коек.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1970-1978 гг. в стране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была проведена реорганизация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скорой медицинской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помощи - объединены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единую две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параллельно существовавшие скорые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помощи: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скорая помощь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обслуживающая вызова на улице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скорая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помощь при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поликлиниках, выполняющие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вызова на дом в основном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ночное время.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1991 г. скорая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неотложная помощь были разделены.</a:t>
            </a:r>
          </a:p>
        </p:txBody>
      </p:sp>
    </p:spTree>
    <p:extLst>
      <p:ext uri="{BB962C8B-B14F-4D97-AF65-F5344CB8AC3E}">
        <p14:creationId xmlns:p14="http://schemas.microsoft.com/office/powerpoint/2010/main" val="1570602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992407" y="958473"/>
            <a:ext cx="8276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 ИССЛЕДОВАНИЯ</a:t>
            </a:r>
            <a:endParaRPr lang="ru-RU" sz="4000" dirty="0"/>
          </a:p>
        </p:txBody>
      </p:sp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2840665936"/>
              </p:ext>
            </p:extLst>
          </p:nvPr>
        </p:nvGraphicFramePr>
        <p:xfrm>
          <a:off x="332805" y="2011280"/>
          <a:ext cx="11595958" cy="648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55713" y="2752406"/>
            <a:ext cx="1203930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Выяснить какие службы относятся к Государственным службам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 охране здоровья и без­опасности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граждан.</a:t>
            </a:r>
            <a:endParaRPr lang="ru-RU" sz="2600" dirty="0"/>
          </a:p>
        </p:txBody>
      </p:sp>
      <p:graphicFrame>
        <p:nvGraphicFramePr>
          <p:cNvPr id="9" name="Схема 8"/>
          <p:cNvGraphicFramePr/>
          <p:nvPr>
            <p:extLst>
              <p:ext uri="{D42A27DB-BD31-4B8C-83A1-F6EECF244321}">
                <p14:modId xmlns:p14="http://schemas.microsoft.com/office/powerpoint/2010/main" val="1768025529"/>
              </p:ext>
            </p:extLst>
          </p:nvPr>
        </p:nvGraphicFramePr>
        <p:xfrm>
          <a:off x="277386" y="3834459"/>
          <a:ext cx="11595958" cy="689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55713" y="4524301"/>
            <a:ext cx="12039305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Собрать и прочитать различную информацию про государственные службы;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 полученную информацию;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Оформление и представление исследовательской работы с выводами из цели работы.</a:t>
            </a:r>
          </a:p>
          <a:p>
            <a:pPr lvl="0"/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617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166853" y="916770"/>
            <a:ext cx="83120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Служба скорой медицинской помощи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1565" y="1790389"/>
            <a:ext cx="120624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Оказание скорой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помощи было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возложено на станции скорой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помощи, неотложной -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амбулаторно-поликлинические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учреждения.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Это способствовало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ускорению оказания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скорой помощи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улучшению преемственности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ведении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больных с хронической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патологией.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Служба скорой медицинской помощи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первое звено медицинского обеспечения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 ликвидации медицинских последствий аварий, катастроф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стихийных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бедствий.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Организационно-методическое руководство службой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скорой медицинской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помощи осуществляется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Министерством здравоохранения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социального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развития Российской Федерации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подчиненными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ему органами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 здравоохранения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субъектов Российской Федерации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 учетом научных разработок научно-исследовательских институтов и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профильных кафедр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вузов.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557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08416" y="916770"/>
            <a:ext cx="80734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</a:t>
            </a:r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скорой медицинской помощи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5525" y="1928430"/>
            <a:ext cx="1181792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оказание скорой медицинской помощи при состояниях, угрожающих жизни и здоровью больного;</a:t>
            </a:r>
          </a:p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транспортировка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больных по </a:t>
            </a: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экстренным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показаниям в </a:t>
            </a: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лечебно-профилактические </a:t>
            </a:r>
          </a:p>
          <a:p>
            <a:pPr algn="just">
              <a:spcAft>
                <a:spcPts val="0"/>
              </a:spcAft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учреждения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;</a:t>
            </a:r>
          </a:p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участие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в ликвидации медицинских </a:t>
            </a: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последствий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чрезвычайных </a:t>
            </a:r>
          </a:p>
          <a:p>
            <a:pPr algn="just">
              <a:spcAft>
                <a:spcPts val="0"/>
              </a:spcAft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происшествий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, аварий, катастроф и </a:t>
            </a: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стихийных бедствий.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130" y="2712894"/>
            <a:ext cx="5595697" cy="31475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989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2399" y="1873508"/>
            <a:ext cx="115131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Каждый гражданин Российской Федерации и иное лицо, находящееся на ее территории, имеет право на получение</a:t>
            </a:r>
            <a:r>
              <a:rPr lang="ru-RU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бес­платной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экстренной медицинской помощи на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догоспиталь­ном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этапе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круглосуточно, во все дни недели. </a:t>
            </a: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Такая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помощь оказывается выездными </a:t>
            </a: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бригадами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«скорой помощи»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основными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функциональными </a:t>
            </a: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единицами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службы скорой ме­дицинской </a:t>
            </a: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помощи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042162" y="958334"/>
            <a:ext cx="83120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Служба скорой медицинской помощи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85" y="3084322"/>
            <a:ext cx="5274297" cy="29667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078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78873" y="431908"/>
            <a:ext cx="110282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Государственная санитарно-эпидемиологическая служба Российской Федерации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5473" y="1901043"/>
            <a:ext cx="1193569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Врачебно-санитарное дело в России </a:t>
            </a: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 времена </a:t>
            </a: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своего зарождения в начале </a:t>
            </a: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XIX века </a:t>
            </a: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находилось под </a:t>
            </a: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управлением. Медицинского </a:t>
            </a: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департамента </a:t>
            </a: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Министерства полиции</a:t>
            </a: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переданного в 1826 </a:t>
            </a: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году. Министерству внутренних дел </a:t>
            </a: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(МВД). В </a:t>
            </a: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губерниях имелись </a:t>
            </a: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подчиненные </a:t>
            </a: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этому департаменту врачебные управления.</a:t>
            </a:r>
          </a:p>
          <a:p>
            <a:pPr algn="just"/>
            <a:endParaRPr lang="ru-RU" sz="2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3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Государственная санитарно-эпидемиологическая служба Российской Федерации</a:t>
            </a: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си­стема </a:t>
            </a: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органов, предприятий и учреждений, действующих к целях обеспечения санитарно-эпидемиологического бла­гополучия населения и профилактики заболеваний челове­ка</a:t>
            </a: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2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Существенной задачей Государственной санитарно-эпидемиологической службы РФ является предупреждение, выяв­ление и ликвидация вредного и опасного влияния среды оби­тания человека на его здоровье</a:t>
            </a:r>
            <a:r>
              <a:rPr lang="ru-RU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97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6754" y="404199"/>
            <a:ext cx="115131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Государственной санитарно-эпидемиологической службы </a:t>
            </a:r>
            <a:r>
              <a:rPr lang="ru-RU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Российской Федерации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3909" y="1755348"/>
            <a:ext cx="804256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подготавливает и вносит предложения по вопросам обе­спечения санитарно-эпидемиологического благополучия населения в органы государственной власти Российской Федерации, в органы власти субъектов РФ и в органы местного самоуправления;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разрабатывает целевые программы обеспечения сани­тарно-эпидемиологического благополучия населения, а также программы по вопросам охраны здоровья граж­дан, профилактики заболеваний и оздоровления среды обитания человека;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разрабатывает и утверждает санитарные правила и нор­мы, гигиенические нормативы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701" y="2812159"/>
            <a:ext cx="3413180" cy="24106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2108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6754" y="404199"/>
            <a:ext cx="115131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Государственной санитарно-эпидемиологической службы </a:t>
            </a:r>
            <a:r>
              <a:rPr lang="ru-RU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Российской Федерации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5248" y="1998020"/>
            <a:ext cx="1203613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проводит социально-гигиенический мониторинг (оцен­ка состояния здоровья населения в связи с состоянием среды его обитания);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выявляет причины возникновения и распространения инфекционных, паразитарных и профессиональных заболеваний, пищевых отравлений, заболеваний, свя­занных с воздействием неблагоприятных факторов сре­ды;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осуществляет контроль за выполнением гигиенических и противоэпидемических мероприятий, санитарных пра­вил и норм, гигиенических нормативов при размещении объектов промышленности, планировке и застройке на­селенных пунктов, реконструкции предприятий и зда­ний, размещение инженерных сетей и коммуникаций и т.д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.;</a:t>
            </a:r>
          </a:p>
        </p:txBody>
      </p:sp>
    </p:spTree>
    <p:extLst>
      <p:ext uri="{BB962C8B-B14F-4D97-AF65-F5344CB8AC3E}">
        <p14:creationId xmlns:p14="http://schemas.microsoft.com/office/powerpoint/2010/main" val="3851202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6754" y="404199"/>
            <a:ext cx="115131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Государственной санитарно-эпидемиологической службы </a:t>
            </a:r>
            <a:r>
              <a:rPr lang="ru-RU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Российской Федерации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213" y="3051077"/>
            <a:ext cx="2940333" cy="18891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Прямоугольник 5"/>
          <p:cNvSpPr/>
          <p:nvPr/>
        </p:nvSpPr>
        <p:spPr>
          <a:xfrm>
            <a:off x="110838" y="1727638"/>
            <a:ext cx="1195647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подготавливает и вносит предложения по вопросам обеспечения санитарно-эпидемиологического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благополучия населения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органы государственной власти Российской Федерации, в органы власти субъектов РФ и в органы местного самоуправления;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разрабатывает целевые программы обеспечения </a:t>
            </a:r>
          </a:p>
          <a:p>
            <a:pPr algn="just"/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санитарно-эпидемиологического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благополучия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населения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endParaRPr lang="ru-RU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также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программы по вопросам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охраны здоровья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граждан, </a:t>
            </a:r>
            <a:endParaRPr lang="ru-RU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профилактики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заболеваний и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оздоровления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среды обитания </a:t>
            </a:r>
            <a:endParaRPr lang="ru-RU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разрабатывает и утверждает санитарные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правила, нормы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гигиенические нормативы;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проводит социально-гигиенический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мониторинг (оценка состояния здоровья населения в связи с состоянием среды его обитания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049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6982" y="1759527"/>
            <a:ext cx="119564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выявляет причины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возникновения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распространения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инфекционных,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паразитарных и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профессиональных заболеваний,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пищевых отравлений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заболеваний, связанных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 воздействием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неблагоприятных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факторов среды;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осуществляет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контроль за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выполнением гигиенических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противо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-эпидемических мероприятий,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санитарных правил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норм, гигиенических нормативов при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размещении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объектов промышленности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планировке и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застройке населенных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пунктов,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реконструкции предприятий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зданий, размещение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инженерных сетей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коммуникаций и т.д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.;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координирует деятельность предприятий, организаций и учреждений всех форм собственности в проведении контроля за соблюдением санитарных правил и норм, гигиенических нормативов, осуществляет методическое руководство по этим вопросам;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38546" y="334926"/>
            <a:ext cx="120534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Государственной санитарно-эпидемиологической службы Российской Федерации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246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4691" y="1870364"/>
            <a:ext cx="1185949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проводит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по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гигиеническому воспитанию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образованию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граждан;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проводит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научные исследования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соответствующей области координирует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деятельность предприятий, организаций и учреждений всех форм собственности в проведении контроля за соблюдением санитарных правил и норм, гигиенических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нормативов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осуществляет методическое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руководство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 этим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вопросам;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проводит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по гигиеническому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воспитанию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об­разованию граждан;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проводит научные исследования в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соответствующей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об­ласти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49382" y="334927"/>
            <a:ext cx="116101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Государственной санитарно-эпидемиологической службы Российской Федерации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6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28811" y="847498"/>
            <a:ext cx="77614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Гидрометеорологическая служба</a:t>
            </a:r>
            <a:endParaRPr lang="ru-RU" sz="4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0835" y="1832368"/>
            <a:ext cx="1185353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геофизический (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Третий метеорологический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 съезд, проходивший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Москве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мае 1925 г., уделивший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вопросам организации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единой службы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значительное внимание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Все это планомерно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подготовило почву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принятия ЦИК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Совнаркомом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СССР 7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августа 1929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г. постановления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 создании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Единой </a:t>
            </a:r>
            <a:endParaRPr lang="ru-RU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гидрометеорологической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службы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СССР. Основное </a:t>
            </a:r>
          </a:p>
          <a:p>
            <a:pPr algn="just"/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назначение гидрометеорологической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службы -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мониторинг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окружающей природной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среды, выявление </a:t>
            </a:r>
          </a:p>
          <a:p>
            <a:pPr algn="just"/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ее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загрязнения, в том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числе загрязнение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ионосферы и </a:t>
            </a:r>
            <a:endParaRPr lang="ru-RU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околоземного космического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пространства, </a:t>
            </a:r>
            <a:endParaRPr lang="ru-RU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предоставление информации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 состоянии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окружающей </a:t>
            </a:r>
          </a:p>
          <a:p>
            <a:pPr algn="just"/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среды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опасных природных явлениях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126" y="3188734"/>
            <a:ext cx="4073238" cy="29164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663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008657" y="894079"/>
            <a:ext cx="65706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ИССЛЕДОВАНИЯ</a:t>
            </a:r>
            <a:endParaRPr lang="ru-RU" sz="4000" dirty="0"/>
          </a:p>
        </p:txBody>
      </p:sp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4076530332"/>
              </p:ext>
            </p:extLst>
          </p:nvPr>
        </p:nvGraphicFramePr>
        <p:xfrm>
          <a:off x="207818" y="1824534"/>
          <a:ext cx="11804073" cy="1815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3234006" y="3640416"/>
            <a:ext cx="61199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ЭТАПЫ ИССЛЕДОВАНИЯ</a:t>
            </a:r>
          </a:p>
        </p:txBody>
      </p:sp>
      <p:graphicFrame>
        <p:nvGraphicFramePr>
          <p:cNvPr id="9" name="Схема 8"/>
          <p:cNvGraphicFramePr/>
          <p:nvPr>
            <p:extLst>
              <p:ext uri="{D42A27DB-BD31-4B8C-83A1-F6EECF244321}">
                <p14:modId xmlns:p14="http://schemas.microsoft.com/office/powerpoint/2010/main" val="105733774"/>
              </p:ext>
            </p:extLst>
          </p:nvPr>
        </p:nvGraphicFramePr>
        <p:xfrm>
          <a:off x="207818" y="4447308"/>
          <a:ext cx="11804073" cy="1735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07961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21672" y="1801091"/>
            <a:ext cx="1174865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Основное назначение гидрометеорологической службы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мониторинг окружающей природной среды, </a:t>
            </a: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выявление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ее за­грязнения, в </a:t>
            </a: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том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числе загрязнение </a:t>
            </a: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ионосферы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околоземного </a:t>
            </a: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космического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пространства, </a:t>
            </a: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предоставление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информации о </a:t>
            </a: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состоянии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окружающей среды и </a:t>
            </a: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опасных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природных явле­ниях.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361270" y="930624"/>
            <a:ext cx="75067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Гидрометеорологическая служба</a:t>
            </a:r>
            <a:endParaRPr lang="ru-RU" sz="4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851" y="2652195"/>
            <a:ext cx="5834302" cy="32817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183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74073" y="376490"/>
            <a:ext cx="115546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Гидрометеорологическая служба осуществляет свою дея­тельность на основе следующих принципов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74073" y="2129421"/>
            <a:ext cx="112914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единство, глобальность, непрерывность и сопостави­мость наблюдений за состоянием окружающей природ­ной среды, ее загрязнением;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единство методов сбора, обработки, хранения и распро­странения полученной в результате наблюдений инфор­мации;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с внутригосударственными и международ­ными системами мониторинга окружающей природной среды, ее загрязнения;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эффективность использования информации о фактиче­ском и прогнозируемом состоянии окружающей при­родной среды, ее загрязнении;</a:t>
            </a:r>
            <a:endParaRPr lang="ru-RU" sz="28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916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74073" y="376490"/>
            <a:ext cx="115546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Гидрометеорологическая служба осуществляет свою дея­тельность на основе следующих принципов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10837" y="2240257"/>
            <a:ext cx="1181792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достоверности информации о состоянии окружающей природной среды, ее загрязнении и ее до­ступности для пользователей (потребителей);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безопасность проведения работ по активному воздей­ствию на метеорологические и другие геофизические процессы;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соответствие деятельности гидрометеорологической службы задачам охраны здоровья населения, защиты окружающей природной среды и обеспечения экологи­ческой безопасности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489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94217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012287" y="861445"/>
            <a:ext cx="507135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Нельзя забывать эти номера!</a:t>
            </a:r>
            <a:endParaRPr lang="ru-RU" sz="5400" b="0" cap="none" spc="0" dirty="0">
              <a:ln w="0"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716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3485902852"/>
              </p:ext>
            </p:extLst>
          </p:nvPr>
        </p:nvGraphicFramePr>
        <p:xfrm>
          <a:off x="1194956" y="1804859"/>
          <a:ext cx="9971808" cy="3071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5374710" y="1096973"/>
            <a:ext cx="16123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0" i="1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  <a:endParaRPr lang="ru-RU" sz="4000" b="0" i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481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54437" y="916862"/>
            <a:ext cx="1062169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0" i="1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Используемая литература и интернет ресурсы</a:t>
            </a:r>
            <a:endParaRPr lang="ru-RU" sz="4000" b="0" i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789653"/>
            <a:ext cx="12081155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Урок ОБЖ. Государственные службы по охране здоровья и безопасности 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граждан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znanio.ru/media/urok-obzh-gosudarstvennye-sluzhby-po-ohrane-zdorovya-i-bezopasnosti-grazhdan-2619960</a:t>
            </a:r>
            <a:endParaRPr lang="ru-RU" sz="1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Глава 3. § 3.12.Государственные службы по охране здоровья и безопасности 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граждан. 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multiurok.ru/blog/glava-3-ss-3-2-gosudarstvennye-sluzhby-po-okhrane-zdorovia-i-bezopasnosti-grazhdan.html</a:t>
            </a:r>
            <a:endParaRPr lang="ru-RU" sz="1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ОУД.07."ОБЖ".ТЗ№11. Тема. Государственные службы по охране здоровья и безопасности 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граждан. 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nsportal.ru/shkola/osnovy-bezopasnosti-zhiznedeyatelnosti/library/2021/01/08/obzh-tema-gosudarstvennye-sluzhby</a:t>
            </a:r>
            <a:endParaRPr lang="ru-RU" sz="1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Частная пожарная 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охрана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 из Википедии 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свободной 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энциклопедии. 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https://ru.wikipedia.org/wiki/</a:t>
            </a:r>
            <a:r>
              <a:rPr lang="ru-RU" sz="1900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Частная_пожарная_охрана</a:t>
            </a:r>
            <a:endParaRPr lang="ru-RU" sz="1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Добровольная пожарная 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охрана //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 из Википедии 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свободной 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энциклопедии.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https://ru.wikipedia.org/wiki/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Добровольная_пожарная_охрана</a:t>
            </a:r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Пожарная охрана: история, виды 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задачи.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https://fireman.club/statyi-polzovateley/pozharnaya-oxrana-ee-vidy-i-zadachi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/</a:t>
            </a:r>
            <a:endParaRPr lang="ru-RU" sz="1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задачи противопожарной 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службы.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opozhare.ru/pozharnye/zadachi-protivopozharnoj-sluzhby</a:t>
            </a:r>
            <a:endParaRPr lang="ru-RU" sz="1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Яндекс картинки.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://yandex.ru/images/?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from=tabbar</a:t>
            </a:r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254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5918" y="2718183"/>
            <a:ext cx="11838709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Противопожарная </a:t>
            </a: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служба Российской 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Федерации;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Полиция </a:t>
            </a: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Российской Федерации;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Служба </a:t>
            </a: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скорой медицинской помощи;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Государственная санитарно-эпидемиологическая </a:t>
            </a: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служба 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РФ;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Гидрометеорологическая </a:t>
            </a: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служба.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60219" y="321072"/>
            <a:ext cx="116101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Государственными службами по охране здоровья и без­опасности граждан являются:</a:t>
            </a:r>
          </a:p>
        </p:txBody>
      </p:sp>
    </p:spTree>
    <p:extLst>
      <p:ext uri="{BB962C8B-B14F-4D97-AF65-F5344CB8AC3E}">
        <p14:creationId xmlns:p14="http://schemas.microsoft.com/office/powerpoint/2010/main" val="350891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24689" y="1818605"/>
            <a:ext cx="11901055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пожарной охраны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России начинается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30 апреля 1649 года, когда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был принят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«Наказ о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градском благочинии», устанавливающий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строгий порядок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 тушении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пожаров в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Москве. Историческая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ценность «Наказа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 градском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благочинии», принятого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374 года назад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заключается в том, что в нем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были заложены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профессиональной пожарной охраны: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оплачиваемый штатный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состав;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введено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постоянное дежурство в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виде объезда города;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предусмотрено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при тушении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механизированных водоливных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труб; </a:t>
            </a:r>
            <a:endParaRPr lang="ru-RU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объезжим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предоставлено право наказания жителей города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 нарушения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правил обращения с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огнем.</a:t>
            </a:r>
            <a:endParaRPr lang="ru-RU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26474" y="930672"/>
            <a:ext cx="11443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Противопожарная </a:t>
            </a:r>
            <a:r>
              <a:rPr lang="ru-RU" sz="4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служба Российской </a:t>
            </a:r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Федерации</a:t>
            </a:r>
          </a:p>
        </p:txBody>
      </p:sp>
    </p:spTree>
    <p:extLst>
      <p:ext uri="{BB962C8B-B14F-4D97-AF65-F5344CB8AC3E}">
        <p14:creationId xmlns:p14="http://schemas.microsoft.com/office/powerpoint/2010/main" val="19825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83127" y="1804012"/>
            <a:ext cx="738447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Дальнейшее развитие профилактических мер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 предотвращению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пожаров было продолжено Петром I. Именно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годы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его правления была создана одна из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первых профессиональных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пожарных команд, построено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 Адмиралтействе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первое пожарное депо, закуплены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пожарные насосы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 кожаными рукавами и медными брандспойтами. И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 настоящего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времени остается актуальным один из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петровских указов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«...и беречь от огня богатства государства Российского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...».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34291" y="972189"/>
            <a:ext cx="113150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Противопожарная служба Российской Федерации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127" y="2415946"/>
            <a:ext cx="3352800" cy="3352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7415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845576"/>
            <a:ext cx="1187823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Противопожарная служба РФ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создана в целях защиты граждан, личного, общественного и государственного имущества от пожаров и реализации на тер­ритории субъектов Российской Федерации единой государ­ственной политики в области пожарной безопасности. Право­вые основы деятельности противопожарной службы РФ за­ложены в Федеральном законе от 21 декабря 1994 г. № 69-ФЗ «О пожарной безопасности». Государственная противопожар­ная служба является самостоятельной оперативной службой в составе Министерства РФ по делам гражданской обороны, чрезвычайным ситуациям и ликвидации последствий стихий­ных бедствий (МЧС России).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63150" y="972189"/>
            <a:ext cx="113150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Противопожарная служба Российской Федерации</a:t>
            </a:r>
            <a:endParaRPr lang="ru-RU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107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03911" y="1837882"/>
            <a:ext cx="1171401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Определяет общие правовые, экономические и социальные основы обеспечения пожарной безопасности в Российской Федерации. В настоящее время деятельность по обеспечению пожарной безопасности регулируют более 10 федеральных законов и правовых актов Правительства Российской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Федерации. 9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ноября 2001 года Указом Президента Российской Федерации № 1309 Государственная противопожарная служба МВД России преобразована в Государственную противопожарную службу Министерства Российской Федерации по делам гражданской обороны, чрезвычайным ситуациям и ликвидации последствий стихийных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бедствий.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41388" y="916770"/>
            <a:ext cx="113150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Противопожарная служба Российской Федерации</a:t>
            </a:r>
          </a:p>
        </p:txBody>
      </p:sp>
    </p:spTree>
    <p:extLst>
      <p:ext uri="{BB962C8B-B14F-4D97-AF65-F5344CB8AC3E}">
        <p14:creationId xmlns:p14="http://schemas.microsoft.com/office/powerpoint/2010/main" val="1117504264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452</TotalTime>
  <Words>2564</Words>
  <Application>Microsoft Office PowerPoint</Application>
  <PresentationFormat>Широкоэкранный</PresentationFormat>
  <Paragraphs>260</Paragraphs>
  <Slides>45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Times New Roman</vt:lpstr>
      <vt:lpstr>Wingdings</vt:lpstr>
      <vt:lpstr>Ретро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Схематично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Александра</dc:creator>
  <cp:lastModifiedBy>Александра</cp:lastModifiedBy>
  <cp:revision>37</cp:revision>
  <dcterms:created xsi:type="dcterms:W3CDTF">2023-01-12T18:25:22Z</dcterms:created>
  <dcterms:modified xsi:type="dcterms:W3CDTF">2023-02-06T18:16:45Z</dcterms:modified>
</cp:coreProperties>
</file>